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298" r:id="rId2"/>
    <p:sldId id="309" r:id="rId3"/>
    <p:sldId id="330" r:id="rId4"/>
    <p:sldId id="317" r:id="rId5"/>
    <p:sldId id="332" r:id="rId6"/>
    <p:sldId id="314" r:id="rId7"/>
    <p:sldId id="333" r:id="rId8"/>
    <p:sldId id="320" r:id="rId9"/>
    <p:sldId id="335" r:id="rId10"/>
    <p:sldId id="322" r:id="rId11"/>
    <p:sldId id="326" r:id="rId12"/>
    <p:sldId id="328" r:id="rId13"/>
    <p:sldId id="318" r:id="rId14"/>
    <p:sldId id="272" r:id="rId15"/>
    <p:sldId id="329" r:id="rId16"/>
    <p:sldId id="263" r:id="rId17"/>
    <p:sldId id="259" r:id="rId18"/>
    <p:sldId id="323" r:id="rId19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C6AD"/>
    <a:srgbClr val="E59EDD"/>
    <a:srgbClr val="97D077"/>
    <a:srgbClr val="FFD966"/>
    <a:srgbClr val="FF0000"/>
    <a:srgbClr val="000000"/>
    <a:srgbClr val="7EA6E0"/>
    <a:srgbClr val="EA6B66"/>
    <a:srgbClr val="EA4335"/>
    <a:srgbClr val="F0F8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8" autoAdjust="0"/>
    <p:restoredTop sz="75783" autoAdjust="0"/>
  </p:normalViewPr>
  <p:slideViewPr>
    <p:cSldViewPr snapToGrid="0">
      <p:cViewPr varScale="1">
        <p:scale>
          <a:sx n="61" d="100"/>
          <a:sy n="61" d="100"/>
        </p:scale>
        <p:origin x="860" y="6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2531" y="2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23CF35A-77A5-DBFF-7174-8607836418D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/>
              <a:t>Introduction &gt; Calibration &gt; Data analysis &gt; Conclusion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82219FD-D45F-D19F-4E6C-8F899014598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4BB9C7-7B87-4FDF-85BA-D953AB6A2A63}" type="datetimeFigureOut">
              <a:rPr lang="en-US" smtClean="0"/>
              <a:t>11/20/2025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30A837-2047-1178-A9A8-980CA8B4753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226BA1-5D6D-AEBA-A73D-DF26889A2E2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78543F-099F-40B4-AF64-F652C38BF85B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98034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/>
              <a:t>Introduction &gt; Calibration &gt; Data analysis &gt; Conclusion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D42B61-FF5E-4A9F-AF20-743D865C026B}" type="datetimeFigureOut">
              <a:rPr lang="en-US" smtClean="0"/>
              <a:t>11/20/2025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E9B460-6B34-4AA6-80AE-1EF77B5B8C0C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77855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E9B460-6B34-4AA6-80AE-1EF77B5B8C0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864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E9B460-6B34-4AA6-80AE-1EF77B5B8C0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7849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fr-FR" dirty="0" err="1"/>
              <a:t>Success</a:t>
            </a:r>
            <a:r>
              <a:rPr lang="fr-FR" dirty="0"/>
              <a:t> of </a:t>
            </a:r>
            <a:r>
              <a:rPr lang="fr-FR" dirty="0" err="1"/>
              <a:t>such</a:t>
            </a:r>
            <a:r>
              <a:rPr lang="fr-FR" dirty="0"/>
              <a:t> </a:t>
            </a:r>
            <a:r>
              <a:rPr lang="fr-FR" dirty="0" err="1"/>
              <a:t>approch</a:t>
            </a:r>
            <a:r>
              <a:rPr lang="fr-FR" dirty="0"/>
              <a:t> </a:t>
            </a:r>
            <a:r>
              <a:rPr lang="fr-FR" dirty="0" err="1"/>
              <a:t>rely</a:t>
            </a:r>
            <a:r>
              <a:rPr lang="fr-FR" dirty="0"/>
              <a:t> on </a:t>
            </a:r>
            <a:r>
              <a:rPr lang="fr-FR" dirty="0" err="1"/>
              <a:t>extreme</a:t>
            </a:r>
            <a:r>
              <a:rPr lang="fr-FR" dirty="0"/>
              <a:t> phase </a:t>
            </a:r>
            <a:r>
              <a:rPr lang="fr-FR" dirty="0" err="1"/>
              <a:t>stability</a:t>
            </a:r>
            <a:br>
              <a:rPr lang="fr-FR" dirty="0"/>
            </a:br>
            <a:r>
              <a:rPr lang="fr-FR" dirty="0"/>
              <a:t>Not the case for 2 </a:t>
            </a:r>
            <a:r>
              <a:rPr lang="fr-FR" dirty="0" err="1"/>
              <a:t>reasons</a:t>
            </a:r>
            <a:r>
              <a:rPr lang="fr-FR" dirty="0"/>
              <a:t> (</a:t>
            </a:r>
            <a:r>
              <a:rPr lang="fr-FR" dirty="0" err="1"/>
              <a:t>upstream</a:t>
            </a:r>
            <a:r>
              <a:rPr lang="fr-FR" dirty="0"/>
              <a:t> + </a:t>
            </a:r>
            <a:r>
              <a:rPr lang="fr-FR" dirty="0" err="1"/>
              <a:t>intrasic</a:t>
            </a:r>
            <a:r>
              <a:rPr lang="fr-FR" dirty="0"/>
              <a:t>)</a:t>
            </a:r>
          </a:p>
          <a:p>
            <a:pPr marL="0" indent="0">
              <a:buFontTx/>
              <a:buNone/>
            </a:pPr>
            <a:r>
              <a:rPr lang="en-US" dirty="0"/>
              <a:t>Null Depth always contain starlight leakage -&gt; hard to distinguish planet signal</a:t>
            </a:r>
          </a:p>
          <a:p>
            <a:pPr marL="0" indent="0">
              <a:buFontTx/>
              <a:buNone/>
            </a:pPr>
            <a:r>
              <a:rPr lang="en-US" dirty="0"/>
              <a:t>To reduce upstream phase sensitivity &amp; have a more robust observable -&gt; Kernel-Nulling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E9B460-6B34-4AA6-80AE-1EF77B5B8C0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4668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Derived from network and telecommunication</a:t>
            </a:r>
            <a:br>
              <a:rPr lang="en-US" dirty="0"/>
            </a:br>
            <a:r>
              <a:rPr lang="en-US" dirty="0"/>
              <a:t>(Can operate in 1.65μm --- 1.55 is more affordable)</a:t>
            </a:r>
          </a:p>
          <a:p>
            <a:r>
              <a:rPr lang="en-US" dirty="0"/>
              <a:t>Photonic still have </a:t>
            </a:r>
            <a:r>
              <a:rPr lang="en-US" dirty="0" err="1"/>
              <a:t>intrasic</a:t>
            </a:r>
            <a:r>
              <a:rPr lang="en-US" dirty="0"/>
              <a:t> phase aberration (manufacturing defects)</a:t>
            </a:r>
          </a:p>
          <a:p>
            <a:r>
              <a:rPr lang="en-US" dirty="0"/>
              <a:t>Chip has active elements -&gt; tunable architecture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E9B460-6B34-4AA6-80AE-1EF77B5B8C0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100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Thermo-optic phase shifter – 0,6W for </a:t>
            </a:r>
          </a:p>
          <a:p>
            <a:r>
              <a:rPr lang="en-US" dirty="0"/>
              <a:t>We decomposed the overall interferometric operation into series of 2x2 MMI</a:t>
            </a:r>
          </a:p>
          <a:p>
            <a:r>
              <a:rPr lang="en-US" dirty="0"/>
              <a:t>To control the phase at each elementary step of the process</a:t>
            </a:r>
          </a:p>
          <a:p>
            <a:r>
              <a:rPr lang="en-US" dirty="0"/>
              <a:t>Compensate for intrinsic phase aberration</a:t>
            </a:r>
          </a:p>
          <a:p>
            <a:r>
              <a:rPr lang="en-US" dirty="0"/>
              <a:t>14-dimension parameter space -&gt; need to be calibrated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E9B460-6B34-4AA6-80AE-1EF77B5B8C0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8347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B0992F-1865-6F39-EACE-C77516746B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10FBABF-5AEB-ED44-C33B-1A5254AA41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498183B-F7E0-FAFF-50BF-F4B1BAE0C2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Thermo-optic phase shifter – 0,6W for </a:t>
            </a:r>
          </a:p>
          <a:p>
            <a:r>
              <a:rPr lang="en-US" dirty="0"/>
              <a:t>We decomposed the overall interferometric operation into series of 2x2 MMI</a:t>
            </a:r>
          </a:p>
          <a:p>
            <a:r>
              <a:rPr lang="en-US" dirty="0"/>
              <a:t>To control the phase at each elementary step of the process</a:t>
            </a:r>
          </a:p>
          <a:p>
            <a:r>
              <a:rPr lang="en-US" dirty="0"/>
              <a:t>Compensate for intrinsic phase aberration</a:t>
            </a:r>
          </a:p>
          <a:p>
            <a:r>
              <a:rPr lang="en-US" dirty="0"/>
              <a:t>14-dimension parameter space -&gt; need to be calibrated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1F8CD4-E84D-FEEA-2615-02BC90900D0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E9B460-6B34-4AA6-80AE-1EF77B5B8C0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7847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E9B460-6B34-4AA6-80AE-1EF77B5B8C0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1991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E9B460-6B34-4AA6-80AE-1EF77B5B8C0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22174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Conclusion (miniaturization, stability, performance)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E9B460-6B34-4AA6-80AE-1EF77B5B8C0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7634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E9B460-6B34-4AA6-80AE-1EF77B5B8C0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9411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34F895A-C383-35F8-D336-AE6663FE29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80E0B137-B24C-1B01-8ADF-C48198DF04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C388E12-A500-A5C8-FEF5-1FBEFA4364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77E3A-1835-4325-A6F3-35FAD44F7CBB}" type="datetime1">
              <a:rPr lang="fr-FR" smtClean="0"/>
              <a:t>20/11/2025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DB26041-4781-6111-2D93-5BF512F7AA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F1EECA5-BE23-71F3-76DB-AE85A04ADF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D363A-B46D-432E-B45D-2468511ED4C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902851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5FC1D58-3DF6-3859-2523-19C5133437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3307BDF1-1ECB-FAF3-4C0B-F7BC74E2DA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5ED4C97-318E-84F5-02A2-E84A4F5CD0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1A4E6-665B-4DD0-977D-27A47D1D395B}" type="datetime1">
              <a:rPr lang="fr-FR" smtClean="0"/>
              <a:t>20/11/2025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4837C7D-48D3-61C0-02EA-1012F16380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1C0A8C2-12F8-1812-2971-8987C0DC9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D363A-B46D-432E-B45D-2468511ED4C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941988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14649AD1-A2AD-14B8-421D-8576C35EFA4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E8C8D76E-E21B-19DF-B5B7-E0BE41B98D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04AA89E-C6EA-15DA-5B4D-820731140C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D940A-1C9E-43BF-872A-F8C237CA9003}" type="datetime1">
              <a:rPr lang="fr-FR" smtClean="0"/>
              <a:t>20/11/2025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BF41861-00A2-832A-8849-93983778A4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CFF3419-8C72-FDCB-5A40-A215AD807B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D363A-B46D-432E-B45D-2468511ED4C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941264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1D00C3A-838F-BDA6-E452-CF2C52A1C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5CEC018-3652-6D30-DB6C-26B259A5B1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5723571-65C9-BDA5-5478-1ADDC5C37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400"/>
            </a:lvl1pPr>
          </a:lstStyle>
          <a:p>
            <a:fld id="{E0E7E540-0A1D-4EBD-B597-F32B422DE197}" type="datetime1">
              <a:rPr lang="fr-FR" smtClean="0"/>
              <a:pPr/>
              <a:t>20/11/2025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FD20238-461C-BFC2-E563-5358304F35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400"/>
            </a:lvl1pPr>
          </a:lstStyle>
          <a:p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D60A9B2-1042-224E-DF68-406BE59BC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/>
            </a:lvl1pPr>
          </a:lstStyle>
          <a:p>
            <a:fld id="{2DCD363A-B46D-432E-B45D-2468511ED4C9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928126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BD5B3FE-AE82-9F84-BF2A-019505E326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8D2E020-4C55-0485-1CD8-6ADFD5DA44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00FB237-CDF5-3F2F-D697-95969C3B10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953D41-1653-43EB-9F1D-DFBE0D1C7CB1}" type="datetime1">
              <a:rPr lang="fr-FR" smtClean="0"/>
              <a:t>20/11/2025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FA55405-E31F-4D29-9E0E-89581AB4D4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5E85E70-D73A-F961-D106-7BADBD0DE3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D363A-B46D-432E-B45D-2468511ED4C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843486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0075F1E-2CD9-BB38-C690-F9AC97E897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970C468-5E16-73FA-178B-DE2DB178DA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E33D7C22-C988-FB95-2142-25A5BA933D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9B9FC20-C5CB-D7D0-D1D0-1C7AF42F07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33B44-801E-43F4-922D-BCE8D5289A93}" type="datetime1">
              <a:rPr lang="fr-FR" smtClean="0"/>
              <a:t>20/11/2025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8B739FB-E7CC-F5AA-5611-9C3658F05C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45180AD-F520-8316-3537-604AC8EF7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D363A-B46D-432E-B45D-2468511ED4C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392255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63FC044-185F-9D3A-8929-F2D9D6906B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DB734EB-8180-915A-B771-10AD9B1968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684CA1DD-76CD-F9CE-57FF-25C1C292B1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0A418032-D7DB-42F3-129A-BA3C7D8B4CF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6C09FD74-D55D-513C-128D-4A2C2F2C1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7D745FE2-80AA-6140-86C8-F9AA970710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C7A7C-A6FE-49C7-8201-57D726E2A02E}" type="datetime1">
              <a:rPr lang="fr-FR" smtClean="0"/>
              <a:t>20/11/2025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92E1286E-A0D6-AF21-4875-B75D30D252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F96B4794-3F5F-C5EE-E434-F26270EA61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D363A-B46D-432E-B45D-2468511ED4C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554888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4044F46-91E6-953E-74C1-4EAF98661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6ECCAA0-D1F9-EFCB-D9AF-7C534003D8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43DAE-A14D-469A-A87F-3AC4E991508E}" type="datetime1">
              <a:rPr lang="fr-FR" smtClean="0"/>
              <a:t>20/11/2025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2DEBAAFC-5377-FE9A-EF60-69A9040F53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67D82CD-2521-CDBE-AD12-D53B517D57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D363A-B46D-432E-B45D-2468511ED4C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087694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4C3C5298-D4A9-2324-AC5B-9D83DD9BAB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395D78-363F-478C-9095-E7F6AEC1D87D}" type="datetime1">
              <a:rPr lang="fr-FR" smtClean="0"/>
              <a:t>20/11/2025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3AE11C62-8996-5A99-BBC8-A5CE542B52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0B7DB1E-031A-63DF-D559-C78BDB44B8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D363A-B46D-432E-B45D-2468511ED4C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357700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E2F36D8-7240-E327-B0D4-983119972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444962E-A22A-6A66-1B84-340B0A5A5C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5EA979C-DED6-6336-9433-84AC814707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1A7AF92B-2B64-BBBD-DBCC-C93B51B434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0AFD2C-BB0D-4562-815E-F3164C4075A5}" type="datetime1">
              <a:rPr lang="fr-FR" smtClean="0"/>
              <a:t>20/11/2025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85898730-170E-76C8-1C17-C6BE1D93D2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8C510C9A-4348-3AC6-7015-207F59109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D363A-B46D-432E-B45D-2468511ED4C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982295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7710DCE-BC18-486A-D6F6-FDBAA81D42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F7CD0C4C-0D78-73A4-184D-0B20924B9D1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AC532676-3293-E0F3-43DB-5218D6430E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912D0E8-B1AF-FA42-D1B9-9A459D5350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C21EA-2B28-4BD1-8E17-55D5D07AE5BF}" type="datetime1">
              <a:rPr lang="fr-FR" smtClean="0"/>
              <a:t>20/11/2025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C9BC74BE-083E-C49D-5668-A31CD2140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B24F58E-55F7-A087-14CA-644E34431F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D363A-B46D-432E-B45D-2468511ED4C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526514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75757CC4-2DD5-6144-424E-9BB38B359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69BE020-6A6F-D035-9025-B7337B0FA4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753B7DC-B6EB-79B0-8EF6-2FFBA74F19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CCAA105-8902-4FF6-B1F4-9BD0F22C3334}" type="datetime1">
              <a:rPr lang="fr-FR" smtClean="0"/>
              <a:t>20/11/2025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C8CC9F2-2DE2-9516-B6F4-ABA9A5D399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928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AB72543-E80D-04AA-E965-499D273346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8800" y="649287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DCD363A-B46D-432E-B45D-2468511ED4C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220966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8.jpe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41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10" Type="http://schemas.openxmlformats.org/officeDocument/2006/relationships/image" Target="../media/image43.png"/><Relationship Id="rId4" Type="http://schemas.openxmlformats.org/officeDocument/2006/relationships/image" Target="../media/image42.png"/><Relationship Id="rId9" Type="http://schemas.openxmlformats.org/officeDocument/2006/relationships/image" Target="../media/image36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0.png"/><Relationship Id="rId13" Type="http://schemas.openxmlformats.org/officeDocument/2006/relationships/image" Target="../media/image270.png"/><Relationship Id="rId3" Type="http://schemas.openxmlformats.org/officeDocument/2006/relationships/image" Target="../media/image170.png"/><Relationship Id="rId7" Type="http://schemas.openxmlformats.org/officeDocument/2006/relationships/image" Target="../media/image210.png"/><Relationship Id="rId12" Type="http://schemas.openxmlformats.org/officeDocument/2006/relationships/image" Target="../media/image4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60.png"/><Relationship Id="rId11" Type="http://schemas.openxmlformats.org/officeDocument/2006/relationships/image" Target="../media/image250.png"/><Relationship Id="rId5" Type="http://schemas.openxmlformats.org/officeDocument/2006/relationships/image" Target="../media/image190.png"/><Relationship Id="rId10" Type="http://schemas.openxmlformats.org/officeDocument/2006/relationships/image" Target="../media/image240.png"/><Relationship Id="rId4" Type="http://schemas.openxmlformats.org/officeDocument/2006/relationships/image" Target="../media/image191.png"/><Relationship Id="rId9" Type="http://schemas.openxmlformats.org/officeDocument/2006/relationships/image" Target="../media/image271.png"/><Relationship Id="rId14" Type="http://schemas.openxmlformats.org/officeDocument/2006/relationships/image" Target="../media/image29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31.png"/><Relationship Id="rId7" Type="http://schemas.openxmlformats.org/officeDocument/2006/relationships/image" Target="../media/image14.png"/><Relationship Id="rId12" Type="http://schemas.openxmlformats.org/officeDocument/2006/relationships/image" Target="../media/image49.png"/><Relationship Id="rId2" Type="http://schemas.openxmlformats.org/officeDocument/2006/relationships/image" Target="../media/image4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48.png"/><Relationship Id="rId5" Type="http://schemas.openxmlformats.org/officeDocument/2006/relationships/image" Target="../media/image12.png"/><Relationship Id="rId10" Type="http://schemas.openxmlformats.org/officeDocument/2006/relationships/image" Target="../media/image47.png"/><Relationship Id="rId4" Type="http://schemas.openxmlformats.org/officeDocument/2006/relationships/image" Target="../media/image440.png"/><Relationship Id="rId9" Type="http://schemas.openxmlformats.org/officeDocument/2006/relationships/image" Target="../media/image4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0.png"/><Relationship Id="rId4" Type="http://schemas.openxmlformats.org/officeDocument/2006/relationships/image" Target="../media/image4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0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19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5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27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Relationship Id="rId9" Type="http://schemas.openxmlformats.org/officeDocument/2006/relationships/image" Target="../media/image29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160CCE-028C-AB09-4441-7AF08472A9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7E055C5-6C57-B21B-9B5E-E350A6D3CA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279198"/>
            <a:ext cx="12191999" cy="2387600"/>
          </a:xfrm>
        </p:spPr>
        <p:txBody>
          <a:bodyPr>
            <a:noAutofit/>
          </a:bodyPr>
          <a:lstStyle/>
          <a:p>
            <a:r>
              <a:rPr lang="en-US" sz="2800" b="0" dirty="0">
                <a:latin typeface="Ubuntu" panose="020B0504030602030204" pitchFamily="34" charset="0"/>
              </a:rPr>
              <a:t>PUSHING EXOPLANET DETECTION CAPABILITY USING</a:t>
            </a:r>
            <a:br>
              <a:rPr lang="en-US" sz="4000" b="0" dirty="0">
                <a:latin typeface="Ubuntu" panose="020B0504030602030204" pitchFamily="34" charset="0"/>
              </a:rPr>
            </a:br>
            <a:r>
              <a:rPr lang="en-US" sz="4000" dirty="0">
                <a:latin typeface="Ubuntu" panose="020B0504030602030204" pitchFamily="34" charset="0"/>
              </a:rPr>
              <a:t>TUNABLE </a:t>
            </a:r>
            <a:r>
              <a:rPr lang="en-US" sz="4000" b="1" dirty="0">
                <a:latin typeface="Ubuntu" panose="020B0504030602030204" pitchFamily="34" charset="0"/>
              </a:rPr>
              <a:t>KERNEL-NULLING</a:t>
            </a:r>
            <a:endParaRPr lang="fr-FR" sz="4000" b="0" dirty="0">
              <a:latin typeface="Ubuntu" panose="020B0504030602030204" pitchFamily="34" charset="0"/>
            </a:endParaRP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8F48B019-5C14-8A24-82AA-773B0AC0B8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841331"/>
          </a:xfrm>
        </p:spPr>
        <p:txBody>
          <a:bodyPr anchor="ctr">
            <a:normAutofit/>
          </a:bodyPr>
          <a:lstStyle/>
          <a:p>
            <a:r>
              <a:rPr lang="fr-FR" sz="2000" dirty="0">
                <a:latin typeface="Ubuntu" panose="020B0504030602030204" pitchFamily="34" charset="0"/>
              </a:rPr>
              <a:t>Vincent Foriel</a:t>
            </a:r>
            <a:r>
              <a:rPr lang="fr-FR" sz="2000" baseline="30000" dirty="0">
                <a:latin typeface="Ubuntu" panose="020B0504030602030204" pitchFamily="34" charset="0"/>
              </a:rPr>
              <a:t>1*</a:t>
            </a:r>
            <a:r>
              <a:rPr lang="fr-FR" sz="2000" dirty="0">
                <a:latin typeface="Ubuntu" panose="020B0504030602030204" pitchFamily="34" charset="0"/>
              </a:rPr>
              <a:t>, Frantz Martinache</a:t>
            </a:r>
            <a:r>
              <a:rPr lang="fr-FR" sz="2000" baseline="30000" dirty="0">
                <a:latin typeface="Ubuntu" panose="020B0504030602030204" pitchFamily="34" charset="0"/>
              </a:rPr>
              <a:t>1</a:t>
            </a:r>
            <a:r>
              <a:rPr lang="fr-FR" sz="2000" dirty="0">
                <a:latin typeface="Ubuntu" panose="020B0504030602030204" pitchFamily="34" charset="0"/>
              </a:rPr>
              <a:t>, David Mary</a:t>
            </a:r>
            <a:r>
              <a:rPr lang="fr-FR" sz="2000" baseline="30000" dirty="0">
                <a:latin typeface="Ubuntu" panose="020B0504030602030204" pitchFamily="34" charset="0"/>
              </a:rPr>
              <a:t>1</a:t>
            </a:r>
            <a:endParaRPr lang="fr-FR" sz="2000" dirty="0">
              <a:latin typeface="Ubuntu" panose="020B0504030602030204" pitchFamily="34" charset="0"/>
            </a:endParaRPr>
          </a:p>
          <a:p>
            <a:r>
              <a:rPr lang="fr-FR" sz="2000" dirty="0">
                <a:latin typeface="Ubuntu" panose="020B0504030602030204" pitchFamily="34" charset="0"/>
              </a:rPr>
              <a:t>Marc-Antoine Martinod</a:t>
            </a:r>
            <a:r>
              <a:rPr lang="fr-FR" sz="2000" baseline="30000" dirty="0">
                <a:latin typeface="Ubuntu" panose="020B0504030602030204" pitchFamily="34" charset="0"/>
              </a:rPr>
              <a:t>1</a:t>
            </a:r>
            <a:r>
              <a:rPr lang="fr-FR" sz="2000" dirty="0">
                <a:latin typeface="Ubuntu" panose="020B0504030602030204" pitchFamily="34" charset="0"/>
              </a:rPr>
              <a:t>, Nick Cvetojevic</a:t>
            </a:r>
            <a:r>
              <a:rPr lang="fr-FR" sz="2000" baseline="30000" dirty="0">
                <a:latin typeface="Ubuntu" panose="020B0504030602030204" pitchFamily="34" charset="0"/>
              </a:rPr>
              <a:t>1</a:t>
            </a:r>
            <a:r>
              <a:rPr lang="fr-FR" sz="2000" dirty="0">
                <a:latin typeface="Ubuntu" panose="020B0504030602030204" pitchFamily="34" charset="0"/>
              </a:rPr>
              <a:t>, Romain Laugier</a:t>
            </a:r>
            <a:r>
              <a:rPr lang="fr-FR" sz="2000" baseline="30000" dirty="0">
                <a:latin typeface="Ubuntu" panose="020B0504030602030204" pitchFamily="34" charset="0"/>
              </a:rPr>
              <a:t>2</a:t>
            </a:r>
            <a:endParaRPr lang="fa-IR" sz="2000" dirty="0">
              <a:latin typeface="Ubuntu" panose="020B0504030602030204" pitchFamily="34" charset="0"/>
            </a:endParaRPr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F205627D-A6B8-5660-E818-4224B3950F05}"/>
              </a:ext>
            </a:extLst>
          </p:cNvPr>
          <p:cNvSpPr/>
          <p:nvPr/>
        </p:nvSpPr>
        <p:spPr>
          <a:xfrm>
            <a:off x="0" y="5976980"/>
            <a:ext cx="7834805" cy="902135"/>
          </a:xfrm>
          <a:prstGeom prst="roundRect">
            <a:avLst>
              <a:gd name="adj" fmla="val 32565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400" baseline="30000" dirty="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  <a:cs typeface="Cavolini" panose="03000502040302020204" pitchFamily="66" charset="0"/>
              </a:rPr>
              <a:t>1</a:t>
            </a:r>
            <a:r>
              <a:rPr lang="fr-FR" sz="1400" dirty="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  <a:cs typeface="Cavolini" panose="03000502040302020204" pitchFamily="66" charset="0"/>
              </a:rPr>
              <a:t> Université Côte d'Azur, Observatoire de la Côte d'Azur, CNRS, Laboratoire Lagrange, France</a:t>
            </a:r>
          </a:p>
          <a:p>
            <a:r>
              <a:rPr lang="fr-FR" sz="1400" baseline="30000" dirty="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2</a:t>
            </a:r>
            <a:r>
              <a:rPr lang="fr-FR" sz="1400" dirty="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  <a:cs typeface="Cavolini" panose="03000502040302020204" pitchFamily="66" charset="0"/>
              </a:rPr>
              <a:t> KU Leuven </a:t>
            </a:r>
            <a:r>
              <a:rPr lang="fr-FR" sz="1400" dirty="0" err="1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  <a:cs typeface="Cavolini" panose="03000502040302020204" pitchFamily="66" charset="0"/>
              </a:rPr>
              <a:t>university</a:t>
            </a:r>
            <a:r>
              <a:rPr lang="fr-FR" sz="1400" dirty="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  <a:cs typeface="Cavolini" panose="03000502040302020204" pitchFamily="66" charset="0"/>
              </a:rPr>
              <a:t>, Leuven, </a:t>
            </a:r>
            <a:r>
              <a:rPr lang="fr-FR" sz="1400" dirty="0" err="1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  <a:cs typeface="Cavolini" panose="03000502040302020204" pitchFamily="66" charset="0"/>
              </a:rPr>
              <a:t>Belgium</a:t>
            </a:r>
            <a:br>
              <a:rPr lang="fr-FR" sz="1400" dirty="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  <a:cs typeface="Cavolini" panose="03000502040302020204" pitchFamily="66" charset="0"/>
              </a:rPr>
            </a:br>
            <a:r>
              <a:rPr lang="fr-FR" sz="1400" baseline="30000" dirty="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*</a:t>
            </a:r>
            <a:r>
              <a:rPr lang="fr-FR" sz="1400" dirty="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  <a:cs typeface="Cavolini" panose="03000502040302020204" pitchFamily="66" charset="0"/>
              </a:rPr>
              <a:t> vincent.foriel@oca.eu</a:t>
            </a:r>
            <a:endParaRPr lang="en-US" sz="1400" dirty="0">
              <a:solidFill>
                <a:schemeClr val="bg1">
                  <a:lumMod val="50000"/>
                </a:schemeClr>
              </a:solidFill>
              <a:latin typeface="Ubuntu" panose="020B0504030602030204" pitchFamily="34" charset="0"/>
              <a:cs typeface="Cavolini" panose="03000502040302020204" pitchFamily="66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B6A7868-1159-D0EE-1CDF-7518C6A763FF}"/>
              </a:ext>
            </a:extLst>
          </p:cNvPr>
          <p:cNvGrpSpPr/>
          <p:nvPr/>
        </p:nvGrpSpPr>
        <p:grpSpPr>
          <a:xfrm>
            <a:off x="3802057" y="49506"/>
            <a:ext cx="8060021" cy="1242349"/>
            <a:chOff x="656504" y="-20985"/>
            <a:chExt cx="10939761" cy="1686224"/>
          </a:xfrm>
        </p:grpSpPr>
        <p:grpSp>
          <p:nvGrpSpPr>
            <p:cNvPr id="4" name="Groupe 63">
              <a:extLst>
                <a:ext uri="{FF2B5EF4-FFF2-40B4-BE49-F238E27FC236}">
                  <a16:creationId xmlns:a16="http://schemas.microsoft.com/office/drawing/2014/main" id="{34E490F4-6143-DA5E-B025-4FC0D24900CD}"/>
                </a:ext>
              </a:extLst>
            </p:cNvPr>
            <p:cNvGrpSpPr/>
            <p:nvPr/>
          </p:nvGrpSpPr>
          <p:grpSpPr>
            <a:xfrm>
              <a:off x="656504" y="391884"/>
              <a:ext cx="10939761" cy="830434"/>
              <a:chOff x="-1005630" y="6929014"/>
              <a:chExt cx="34690391" cy="2633338"/>
            </a:xfrm>
          </p:grpSpPr>
          <p:grpSp>
            <p:nvGrpSpPr>
              <p:cNvPr id="5" name="Groupe 59">
                <a:extLst>
                  <a:ext uri="{FF2B5EF4-FFF2-40B4-BE49-F238E27FC236}">
                    <a16:creationId xmlns:a16="http://schemas.microsoft.com/office/drawing/2014/main" id="{12FB0146-C2FA-5C84-A934-2B3AF719A51C}"/>
                  </a:ext>
                </a:extLst>
              </p:cNvPr>
              <p:cNvGrpSpPr/>
              <p:nvPr/>
            </p:nvGrpSpPr>
            <p:grpSpPr>
              <a:xfrm>
                <a:off x="-1005630" y="6929015"/>
                <a:ext cx="34690391" cy="2633337"/>
                <a:chOff x="-1005630" y="6916736"/>
                <a:chExt cx="34690391" cy="2633337"/>
              </a:xfrm>
            </p:grpSpPr>
            <p:grpSp>
              <p:nvGrpSpPr>
                <p:cNvPr id="7" name="Groupe 27">
                  <a:extLst>
                    <a:ext uri="{FF2B5EF4-FFF2-40B4-BE49-F238E27FC236}">
                      <a16:creationId xmlns:a16="http://schemas.microsoft.com/office/drawing/2014/main" id="{EC8B3024-68D4-A1ED-6E52-5C8134C2EB6E}"/>
                    </a:ext>
                  </a:extLst>
                </p:cNvPr>
                <p:cNvGrpSpPr/>
                <p:nvPr/>
              </p:nvGrpSpPr>
              <p:grpSpPr>
                <a:xfrm>
                  <a:off x="-1005630" y="6916736"/>
                  <a:ext cx="22579441" cy="2633337"/>
                  <a:chOff x="-348823" y="6262620"/>
                  <a:chExt cx="20379344" cy="2376750"/>
                </a:xfrm>
              </p:grpSpPr>
              <p:pic>
                <p:nvPicPr>
                  <p:cNvPr id="10" name="Image 22" descr="Une image contenant Police, Graphique, capture d’écran, graphisme&#10;&#10;Description générée automatiquement">
                    <a:extLst>
                      <a:ext uri="{FF2B5EF4-FFF2-40B4-BE49-F238E27FC236}">
                        <a16:creationId xmlns:a16="http://schemas.microsoft.com/office/drawing/2014/main" id="{46878CE2-1212-472F-9E38-F1926736C58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-348823" y="6573697"/>
                    <a:ext cx="5759699" cy="1468519"/>
                  </a:xfrm>
                  <a:prstGeom prst="rect">
                    <a:avLst/>
                  </a:prstGeom>
                </p:spPr>
              </p:pic>
              <p:pic>
                <p:nvPicPr>
                  <p:cNvPr id="11" name="Image 24" descr="Une image contenant cercle, capture d’écran, vortex, spirale&#10;&#10;Description générée automatiquement">
                    <a:extLst>
                      <a:ext uri="{FF2B5EF4-FFF2-40B4-BE49-F238E27FC236}">
                        <a16:creationId xmlns:a16="http://schemas.microsoft.com/office/drawing/2014/main" id="{713885E9-B5E9-7BAA-B717-4561FDA40AD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6280224" y="6262620"/>
                    <a:ext cx="3750297" cy="2376750"/>
                  </a:xfrm>
                  <a:prstGeom prst="rect">
                    <a:avLst/>
                  </a:prstGeom>
                </p:spPr>
              </p:pic>
              <p:pic>
                <p:nvPicPr>
                  <p:cNvPr id="12" name="Image 26" descr="Une image contenant Police, Graphique, logo, cercle&#10;&#10;Description générée automatiquement">
                    <a:extLst>
                      <a:ext uri="{FF2B5EF4-FFF2-40B4-BE49-F238E27FC236}">
                        <a16:creationId xmlns:a16="http://schemas.microsoft.com/office/drawing/2014/main" id="{47B01376-E000-AEC6-F008-05E3EA6DF4C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2628459" y="6417758"/>
                    <a:ext cx="1838159" cy="1838159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8" name="Image 58" descr="Une image contenant Graphique, cercle, Police, graphisme&#10;&#10;Description générée automatiquement">
                  <a:extLst>
                    <a:ext uri="{FF2B5EF4-FFF2-40B4-BE49-F238E27FC236}">
                      <a16:creationId xmlns:a16="http://schemas.microsoft.com/office/drawing/2014/main" id="{F7AE922D-C6B5-9E9B-28C1-E42B215AE41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1604738" y="7018127"/>
                  <a:ext cx="2080023" cy="2036691"/>
                </a:xfrm>
                <a:prstGeom prst="rect">
                  <a:avLst/>
                </a:prstGeom>
              </p:spPr>
            </p:pic>
          </p:grpSp>
          <p:pic>
            <p:nvPicPr>
              <p:cNvPr id="6" name="Graphique 62">
                <a:extLst>
                  <a:ext uri="{FF2B5EF4-FFF2-40B4-BE49-F238E27FC236}">
                    <a16:creationId xmlns:a16="http://schemas.microsoft.com/office/drawing/2014/main" id="{B437AAFE-F116-D9C2-85CE-28FE70EE6B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23744317" y="6929014"/>
                <a:ext cx="5285533" cy="2138082"/>
              </a:xfrm>
              <a:prstGeom prst="rect">
                <a:avLst/>
              </a:prstGeom>
            </p:spPr>
          </p:pic>
        </p:grpSp>
        <p:pic>
          <p:nvPicPr>
            <p:cNvPr id="17" name="Image 16">
              <a:extLst>
                <a:ext uri="{FF2B5EF4-FFF2-40B4-BE49-F238E27FC236}">
                  <a16:creationId xmlns:a16="http://schemas.microsoft.com/office/drawing/2014/main" id="{896AA019-FD01-4B2C-C750-A1BBF150BD1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943009" y="-20985"/>
              <a:ext cx="1723246" cy="1686224"/>
            </a:xfrm>
            <a:prstGeom prst="rect">
              <a:avLst/>
            </a:prstGeom>
          </p:spPr>
        </p:pic>
      </p:grpSp>
      <p:pic>
        <p:nvPicPr>
          <p:cNvPr id="2050" name="Picture 2" descr="LIFE - Home">
            <a:extLst>
              <a:ext uri="{FF2B5EF4-FFF2-40B4-BE49-F238E27FC236}">
                <a16:creationId xmlns:a16="http://schemas.microsoft.com/office/drawing/2014/main" id="{CDF67F6C-9F2D-3910-FC08-355DEEFDC8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43" y="111402"/>
            <a:ext cx="2826913" cy="1037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1107243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ECB6240-B220-544F-7A5C-47F96F0F45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Detection</a:t>
            </a:r>
            <a:r>
              <a:rPr lang="fr-FR" dirty="0"/>
              <a:t> </a:t>
            </a:r>
            <a:r>
              <a:rPr lang="fr-FR" dirty="0" err="1"/>
              <a:t>capability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342E022D-31F1-13E7-449E-841CB035904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3745010" y="5135509"/>
                <a:ext cx="3349978" cy="1001004"/>
              </a:xfrm>
            </p:spPr>
            <p:txBody>
              <a:bodyPr anchor="b"/>
              <a:lstStyle/>
              <a:p>
                <a:pPr marL="0" indent="0">
                  <a:buNone/>
                </a:pPr>
                <a:r>
                  <a:rPr lang="fr-FR" dirty="0">
                    <a:latin typeface="Ubuntu" panose="020B0504030602030204" pitchFamily="34" charset="0"/>
                    <a:cs typeface="Cavolini" panose="03000502040302020204" pitchFamily="66" charset="0"/>
                  </a:rPr>
                  <a:t>⚠️ </a:t>
                </a:r>
                <a:r>
                  <a:rPr lang="fr-FR" dirty="0" err="1">
                    <a:latin typeface="Ubuntu" panose="020B0504030602030204" pitchFamily="34" charset="0"/>
                    <a:cs typeface="Cavolini" panose="03000502040302020204" pitchFamily="66" charset="0"/>
                  </a:rPr>
                  <a:t>Numerical</a:t>
                </a:r>
                <a:r>
                  <a:rPr lang="fr-FR" dirty="0">
                    <a:latin typeface="Ubuntu" panose="020B0504030602030204" pitchFamily="34" charset="0"/>
                    <a:cs typeface="Cavolini" panose="03000502040302020204" pitchFamily="66" charset="0"/>
                  </a:rPr>
                  <a:t> simulations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fr-FR" sz="14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cs typeface="Cavolini" panose="03000502040302020204" pitchFamily="66" charset="0"/>
                      </a:rPr>
                      <m:t>→</m:t>
                    </m:r>
                  </m:oMath>
                </a14:m>
                <a:r>
                  <a:rPr lang="fr-FR" sz="1400" dirty="0">
                    <a:solidFill>
                      <a:schemeClr val="bg1">
                        <a:lumMod val="50000"/>
                      </a:schemeClr>
                    </a:solidFill>
                    <a:latin typeface="Ubuntu" panose="020B0504030602030204" pitchFamily="34" charset="0"/>
                    <a:cs typeface="Cavolini" panose="03000502040302020204" pitchFamily="66" charset="0"/>
                  </a:rPr>
                  <a:t> </a:t>
                </a:r>
                <a:r>
                  <a:rPr lang="fr-FR" sz="1400" dirty="0" err="1">
                    <a:solidFill>
                      <a:schemeClr val="bg1">
                        <a:lumMod val="50000"/>
                      </a:schemeClr>
                    </a:solidFill>
                    <a:latin typeface="Ubuntu" panose="020B0504030602030204" pitchFamily="34" charset="0"/>
                    <a:cs typeface="Cavolini" panose="03000502040302020204" pitchFamily="66" charset="0"/>
                  </a:rPr>
                  <a:t>Soon</a:t>
                </a:r>
                <a:r>
                  <a:rPr lang="fr-FR" sz="1400" dirty="0">
                    <a:solidFill>
                      <a:schemeClr val="bg1">
                        <a:lumMod val="50000"/>
                      </a:schemeClr>
                    </a:solidFill>
                    <a:latin typeface="Ubuntu" panose="020B0504030602030204" pitchFamily="34" charset="0"/>
                    <a:cs typeface="Cavolini" panose="03000502040302020204" pitchFamily="66" charset="0"/>
                  </a:rPr>
                  <a:t> to </a:t>
                </a:r>
                <a:r>
                  <a:rPr lang="fr-FR" sz="1400" dirty="0" err="1">
                    <a:solidFill>
                      <a:schemeClr val="bg1">
                        <a:lumMod val="50000"/>
                      </a:schemeClr>
                    </a:solidFill>
                    <a:latin typeface="Ubuntu" panose="020B0504030602030204" pitchFamily="34" charset="0"/>
                    <a:cs typeface="Cavolini" panose="03000502040302020204" pitchFamily="66" charset="0"/>
                  </a:rPr>
                  <a:t>be</a:t>
                </a:r>
                <a:r>
                  <a:rPr lang="fr-FR" sz="1400" dirty="0">
                    <a:solidFill>
                      <a:schemeClr val="bg1">
                        <a:lumMod val="50000"/>
                      </a:schemeClr>
                    </a:solidFill>
                    <a:latin typeface="Ubuntu" panose="020B0504030602030204" pitchFamily="34" charset="0"/>
                    <a:cs typeface="Cavolini" panose="03000502040302020204" pitchFamily="66" charset="0"/>
                  </a:rPr>
                  <a:t> </a:t>
                </a:r>
                <a:r>
                  <a:rPr lang="fr-FR" sz="1400" dirty="0" err="1">
                    <a:solidFill>
                      <a:schemeClr val="bg1">
                        <a:lumMod val="50000"/>
                      </a:schemeClr>
                    </a:solidFill>
                    <a:latin typeface="Ubuntu" panose="020B0504030602030204" pitchFamily="34" charset="0"/>
                    <a:cs typeface="Cavolini" panose="03000502040302020204" pitchFamily="66" charset="0"/>
                  </a:rPr>
                  <a:t>validated</a:t>
                </a:r>
                <a:r>
                  <a:rPr lang="fr-FR" sz="1400" dirty="0">
                    <a:solidFill>
                      <a:schemeClr val="bg1">
                        <a:lumMod val="50000"/>
                      </a:schemeClr>
                    </a:solidFill>
                    <a:latin typeface="Ubuntu" panose="020B0504030602030204" pitchFamily="34" charset="0"/>
                    <a:cs typeface="Cavolini" panose="03000502040302020204" pitchFamily="66" charset="0"/>
                  </a:rPr>
                  <a:t> in </a:t>
                </a:r>
                <a:r>
                  <a:rPr lang="fr-FR" sz="1400" dirty="0" err="1">
                    <a:solidFill>
                      <a:schemeClr val="bg1">
                        <a:lumMod val="50000"/>
                      </a:schemeClr>
                    </a:solidFill>
                    <a:latin typeface="Ubuntu" panose="020B0504030602030204" pitchFamily="34" charset="0"/>
                    <a:cs typeface="Cavolini" panose="03000502040302020204" pitchFamily="66" charset="0"/>
                  </a:rPr>
                  <a:t>lab</a:t>
                </a:r>
                <a:endParaRPr lang="en-US" sz="1400" dirty="0">
                  <a:latin typeface="Ubuntu" panose="020B0504030602030204" pitchFamily="34" charset="0"/>
                  <a:cs typeface="Cavolini" panose="03000502040302020204" pitchFamily="66" charset="0"/>
                </a:endParaRPr>
              </a:p>
              <a:p>
                <a:pPr marL="457200" lvl="1" indent="0">
                  <a:buNone/>
                </a:pPr>
                <a:endParaRPr lang="en-US" sz="1400" dirty="0">
                  <a:solidFill>
                    <a:schemeClr val="bg1">
                      <a:lumMod val="50000"/>
                    </a:schemeClr>
                  </a:solidFill>
                  <a:latin typeface="Ubuntu" panose="020B0504030602030204" pitchFamily="34" charset="0"/>
                  <a:cs typeface="Cavolini" panose="03000502040302020204" pitchFamily="66" charset="0"/>
                </a:endParaRPr>
              </a:p>
            </p:txBody>
          </p:sp>
        </mc:Choice>
        <mc:Fallback xmlns="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342E022D-31F1-13E7-449E-841CB035904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3745010" y="5135509"/>
                <a:ext cx="3349978" cy="1001004"/>
              </a:xfrm>
              <a:blipFill>
                <a:blip r:embed="rId3"/>
                <a:stretch>
                  <a:fillRect l="-181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8C99F20-4BE0-2076-FBAA-633D53686A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D363A-B46D-432E-B45D-2468511ED4C9}" type="slidenum">
              <a:rPr lang="fr-FR" sz="1400" smtClean="0"/>
              <a:t>10</a:t>
            </a:fld>
            <a:endParaRPr lang="fr-FR" dirty="0"/>
          </a:p>
        </p:txBody>
      </p:sp>
      <p:sp>
        <p:nvSpPr>
          <p:cNvPr id="7" name="Rectangle : coins arrondis 12">
            <a:extLst>
              <a:ext uri="{FF2B5EF4-FFF2-40B4-BE49-F238E27FC236}">
                <a16:creationId xmlns:a16="http://schemas.microsoft.com/office/drawing/2014/main" id="{1E9DCF64-6906-986E-C5F5-6A157178E11C}"/>
              </a:ext>
            </a:extLst>
          </p:cNvPr>
          <p:cNvSpPr/>
          <p:nvPr/>
        </p:nvSpPr>
        <p:spPr>
          <a:xfrm>
            <a:off x="4700585" y="2265361"/>
            <a:ext cx="5337430" cy="517524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chemeClr val="tx1"/>
              </a:solidFill>
              <a:latin typeface="Ubuntu" panose="020B0504030602030204" pitchFamily="34" charset="0"/>
              <a:cs typeface="Cavolini" panose="03000502040302020204" pitchFamily="66" charset="0"/>
            </a:endParaRPr>
          </a:p>
        </p:txBody>
      </p:sp>
      <p:sp>
        <p:nvSpPr>
          <p:cNvPr id="8" name="Rectangle : coins arrondis 4">
            <a:extLst>
              <a:ext uri="{FF2B5EF4-FFF2-40B4-BE49-F238E27FC236}">
                <a16:creationId xmlns:a16="http://schemas.microsoft.com/office/drawing/2014/main" id="{6219989B-DCF0-3180-8722-C1247A7256A5}"/>
              </a:ext>
            </a:extLst>
          </p:cNvPr>
          <p:cNvSpPr/>
          <p:nvPr/>
        </p:nvSpPr>
        <p:spPr>
          <a:xfrm>
            <a:off x="31113" y="6534660"/>
            <a:ext cx="4857032" cy="281552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Ubuntu" panose="020B0504030602030204" pitchFamily="34" charset="0"/>
              </a:rPr>
              <a:t>Vincent Foriel – LIFE 2025</a:t>
            </a:r>
            <a:endParaRPr lang="fr-FR" sz="1400" dirty="0">
              <a:solidFill>
                <a:schemeClr val="bg1">
                  <a:lumMod val="50000"/>
                </a:schemeClr>
              </a:solidFill>
              <a:latin typeface="Ubuntu" panose="020B0504030602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6" name="Tableau 15">
                <a:extLst>
                  <a:ext uri="{FF2B5EF4-FFF2-40B4-BE49-F238E27FC236}">
                    <a16:creationId xmlns:a16="http://schemas.microsoft.com/office/drawing/2014/main" id="{79D5D1FA-EE51-2C03-1162-B2069BA8C07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50244692"/>
                  </p:ext>
                </p:extLst>
              </p:nvPr>
            </p:nvGraphicFramePr>
            <p:xfrm>
              <a:off x="537438" y="2126191"/>
              <a:ext cx="6049629" cy="305653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995141">
                      <a:extLst>
                        <a:ext uri="{9D8B030D-6E8A-4147-A177-3AD203B41FA5}">
                          <a16:colId xmlns:a16="http://schemas.microsoft.com/office/drawing/2014/main" val="3159722507"/>
                        </a:ext>
                      </a:extLst>
                    </a:gridCol>
                    <a:gridCol w="1972920">
                      <a:extLst>
                        <a:ext uri="{9D8B030D-6E8A-4147-A177-3AD203B41FA5}">
                          <a16:colId xmlns:a16="http://schemas.microsoft.com/office/drawing/2014/main" val="3971614310"/>
                        </a:ext>
                      </a:extLst>
                    </a:gridCol>
                    <a:gridCol w="2081568">
                      <a:extLst>
                        <a:ext uri="{9D8B030D-6E8A-4147-A177-3AD203B41FA5}">
                          <a16:colId xmlns:a16="http://schemas.microsoft.com/office/drawing/2014/main" val="3586981903"/>
                        </a:ext>
                      </a:extLst>
                    </a:gridCol>
                  </a:tblGrid>
                  <a:tr h="795932">
                    <a:tc>
                      <a:txBody>
                        <a:bodyPr/>
                        <a:lstStyle/>
                        <a:p>
                          <a:pPr algn="ctr"/>
                          <a:endParaRPr lang="fr-FR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/>
                            <a:t>VLTI/NOTT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/>
                            <a:t>LIFE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671692903"/>
                      </a:ext>
                    </a:extLst>
                  </a:tr>
                  <a:tr h="75353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fr-FR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fr-FR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𝟓𝟓</m:t>
                                </m:r>
                                <m:r>
                                  <a:rPr lang="fr-FR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fr-FR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𝝁</m:t>
                                </m:r>
                                <m:r>
                                  <a:rPr lang="fr-FR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𝒎</m:t>
                                </m:r>
                              </m:oMath>
                            </m:oMathPara>
                          </a14:m>
                          <a:endParaRPr lang="fr-FR" b="1" dirty="0">
                            <a:solidFill>
                              <a:schemeClr val="bg1"/>
                            </a:solidFill>
                          </a:endParaRPr>
                        </a:p>
                        <a:p>
                          <a:pPr algn="ctr"/>
                          <a:r>
                            <a:rPr lang="fr-FR" sz="1200" b="1" dirty="0" err="1">
                              <a:solidFill>
                                <a:schemeClr val="bg1"/>
                              </a:solidFill>
                            </a:rPr>
                            <a:t>Current</a:t>
                          </a:r>
                          <a:r>
                            <a:rPr lang="fr-FR" sz="1200" b="1" dirty="0">
                              <a:solidFill>
                                <a:schemeClr val="bg1"/>
                              </a:solidFill>
                            </a:rPr>
                            <a:t> component</a:t>
                          </a:r>
                        </a:p>
                      </a:txBody>
                      <a:tcPr anchor="ctr"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p>
                              </m:sSup>
                            </m:oMath>
                          </a14:m>
                          <a:r>
                            <a:rPr lang="fr-FR" dirty="0"/>
                            <a:t>   |   </a:t>
                          </a:r>
                          <a14:m>
                            <m:oMath xmlns:m="http://schemas.openxmlformats.org/officeDocument/2006/math"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𝑚𝑎𝑠</m:t>
                              </m:r>
                            </m:oMath>
                          </a14:m>
                          <a:endParaRPr lang="fr-FR" dirty="0"/>
                        </a:p>
                      </a:txBody>
                      <a:tcPr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9</m:t>
                                  </m:r>
                                </m:sup>
                              </m:sSup>
                            </m:oMath>
                          </a14:m>
                          <a:r>
                            <a:rPr lang="fr-FR" dirty="0"/>
                            <a:t>   |   </a:t>
                          </a:r>
                          <a14:m>
                            <m:oMath xmlns:m="http://schemas.openxmlformats.org/officeDocument/2006/math"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𝑚𝑎𝑠</m:t>
                              </m:r>
                            </m:oMath>
                          </a14:m>
                          <a:endParaRPr lang="fr-FR" dirty="0"/>
                        </a:p>
                      </a:txBody>
                      <a:tcPr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52344522"/>
                      </a:ext>
                    </a:extLst>
                  </a:tr>
                  <a:tr h="75353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𝟒</m:t>
                                </m:r>
                                <m:r>
                                  <a:rPr lang="fr-FR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fr-FR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𝝁</m:t>
                                </m:r>
                                <m:r>
                                  <a:rPr lang="fr-FR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𝒎</m:t>
                                </m:r>
                              </m:oMath>
                            </m:oMathPara>
                          </a14:m>
                          <a:endParaRPr lang="fr-FR" b="1" dirty="0">
                            <a:solidFill>
                              <a:schemeClr val="bg1"/>
                            </a:solidFill>
                          </a:endParaRPr>
                        </a:p>
                        <a:p>
                          <a:pPr algn="ctr"/>
                          <a:r>
                            <a:rPr lang="fr-FR" sz="1200" b="1" dirty="0">
                              <a:solidFill>
                                <a:schemeClr val="bg1"/>
                              </a:solidFill>
                            </a:rPr>
                            <a:t>VLTI/NOTT &amp; LIFE</a:t>
                          </a:r>
                          <a:endParaRPr lang="fr-FR" sz="24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sup>
                              </m:sSup>
                            </m:oMath>
                          </a14:m>
                          <a:r>
                            <a:rPr lang="fr-FR" dirty="0"/>
                            <a:t>   |   </a:t>
                          </a:r>
                          <a14:m>
                            <m:oMath xmlns:m="http://schemas.openxmlformats.org/officeDocument/2006/math"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𝑚𝑎𝑠</m:t>
                              </m:r>
                            </m:oMath>
                          </a14:m>
                          <a:endParaRPr lang="fr-FR" dirty="0"/>
                        </a:p>
                      </a:txBody>
                      <a:tcPr anchor="ctr"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p>
                              </m:sSup>
                            </m:oMath>
                          </a14:m>
                          <a:r>
                            <a:rPr lang="fr-FR" dirty="0"/>
                            <a:t>   |   </a:t>
                          </a:r>
                          <a14:m>
                            <m:oMath xmlns:m="http://schemas.openxmlformats.org/officeDocument/2006/math"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𝑚𝑎𝑠</m:t>
                              </m:r>
                            </m:oMath>
                          </a14:m>
                          <a:endParaRPr lang="fr-FR" dirty="0"/>
                        </a:p>
                      </a:txBody>
                      <a:tcPr anchor="ctr">
                        <a:solidFill>
                          <a:schemeClr val="bg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59004191"/>
                      </a:ext>
                    </a:extLst>
                  </a:tr>
                  <a:tr h="75353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𝟏𝟖</m:t>
                                </m:r>
                                <m:r>
                                  <a:rPr lang="fr-FR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fr-FR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𝝁</m:t>
                                </m:r>
                                <m:r>
                                  <a:rPr lang="fr-FR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𝒎</m:t>
                                </m:r>
                              </m:oMath>
                            </m:oMathPara>
                          </a14:m>
                          <a:endParaRPr lang="fr-FR" b="1" dirty="0">
                            <a:solidFill>
                              <a:schemeClr val="bg1"/>
                            </a:solidFill>
                          </a:endParaRPr>
                        </a:p>
                        <a:p>
                          <a:pPr algn="ctr"/>
                          <a:r>
                            <a:rPr lang="fr-FR" sz="1200" b="1" dirty="0" err="1">
                              <a:solidFill>
                                <a:schemeClr val="bg1"/>
                              </a:solidFill>
                            </a:rPr>
                            <a:t>Upper</a:t>
                          </a:r>
                          <a:r>
                            <a:rPr lang="fr-FR" sz="1200" b="1" dirty="0">
                              <a:solidFill>
                                <a:schemeClr val="bg1"/>
                              </a:solidFill>
                            </a:rPr>
                            <a:t> </a:t>
                          </a:r>
                          <a:r>
                            <a:rPr lang="fr-FR" sz="1200" b="1" dirty="0" err="1">
                              <a:solidFill>
                                <a:schemeClr val="bg1"/>
                              </a:solidFill>
                            </a:rPr>
                            <a:t>limit</a:t>
                          </a:r>
                          <a:r>
                            <a:rPr lang="fr-FR" sz="1200" b="1" dirty="0">
                              <a:solidFill>
                                <a:schemeClr val="bg1"/>
                              </a:solidFill>
                            </a:rPr>
                            <a:t> of LIFE</a:t>
                          </a:r>
                        </a:p>
                      </a:txBody>
                      <a:tcPr anchor="ctr"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7</m:t>
                                  </m:r>
                                </m:sup>
                              </m:sSup>
                            </m:oMath>
                          </a14:m>
                          <a:r>
                            <a:rPr lang="fr-FR" dirty="0"/>
                            <a:t>   |   </a:t>
                          </a:r>
                          <a14:m>
                            <m:oMath xmlns:m="http://schemas.openxmlformats.org/officeDocument/2006/math"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28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𝑚𝑎𝑠</m:t>
                              </m:r>
                            </m:oMath>
                          </a14:m>
                          <a:endParaRPr lang="fr-FR" dirty="0"/>
                        </a:p>
                      </a:txBody>
                      <a:tcPr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12</m:t>
                                  </m:r>
                                </m:sup>
                              </m:sSup>
                            </m:oMath>
                          </a14:m>
                          <a:r>
                            <a:rPr lang="fr-FR" dirty="0"/>
                            <a:t>   |   </a:t>
                          </a:r>
                          <a14:m>
                            <m:oMath xmlns:m="http://schemas.openxmlformats.org/officeDocument/2006/math"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𝑚𝑎𝑠</m:t>
                              </m:r>
                            </m:oMath>
                          </a14:m>
                          <a:endParaRPr lang="fr-FR" dirty="0"/>
                        </a:p>
                      </a:txBody>
                      <a:tcPr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960297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6" name="Tableau 15">
                <a:extLst>
                  <a:ext uri="{FF2B5EF4-FFF2-40B4-BE49-F238E27FC236}">
                    <a16:creationId xmlns:a16="http://schemas.microsoft.com/office/drawing/2014/main" id="{79D5D1FA-EE51-2C03-1162-B2069BA8C07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50244692"/>
                  </p:ext>
                </p:extLst>
              </p:nvPr>
            </p:nvGraphicFramePr>
            <p:xfrm>
              <a:off x="537438" y="2126191"/>
              <a:ext cx="6049629" cy="305653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995141">
                      <a:extLst>
                        <a:ext uri="{9D8B030D-6E8A-4147-A177-3AD203B41FA5}">
                          <a16:colId xmlns:a16="http://schemas.microsoft.com/office/drawing/2014/main" val="3159722507"/>
                        </a:ext>
                      </a:extLst>
                    </a:gridCol>
                    <a:gridCol w="1972920">
                      <a:extLst>
                        <a:ext uri="{9D8B030D-6E8A-4147-A177-3AD203B41FA5}">
                          <a16:colId xmlns:a16="http://schemas.microsoft.com/office/drawing/2014/main" val="3971614310"/>
                        </a:ext>
                      </a:extLst>
                    </a:gridCol>
                    <a:gridCol w="2081568">
                      <a:extLst>
                        <a:ext uri="{9D8B030D-6E8A-4147-A177-3AD203B41FA5}">
                          <a16:colId xmlns:a16="http://schemas.microsoft.com/office/drawing/2014/main" val="3586981903"/>
                        </a:ext>
                      </a:extLst>
                    </a:gridCol>
                  </a:tblGrid>
                  <a:tr h="795932">
                    <a:tc>
                      <a:txBody>
                        <a:bodyPr/>
                        <a:lstStyle/>
                        <a:p>
                          <a:pPr algn="ctr"/>
                          <a:endParaRPr lang="fr-FR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/>
                            <a:t>VLTI/NOTT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/>
                            <a:t>LIFE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671692903"/>
                      </a:ext>
                    </a:extLst>
                  </a:tr>
                  <a:tr h="753533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306" t="-106452" r="-204893" b="-2016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01235" t="-106452" r="-106790" b="-2016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90643" t="-106452" r="-1170" b="-20161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52344522"/>
                      </a:ext>
                    </a:extLst>
                  </a:tr>
                  <a:tr h="753533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306" t="-206452" r="-204893" b="-1016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01235" t="-206452" r="-106790" b="-1016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90643" t="-206452" r="-1170" b="-10161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59004191"/>
                      </a:ext>
                    </a:extLst>
                  </a:tr>
                  <a:tr h="753533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306" t="-306452" r="-204893" b="-16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01235" t="-306452" r="-106790" b="-16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90643" t="-306452" r="-1170" b="-161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9602971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30" name="Groupe 29">
            <a:extLst>
              <a:ext uri="{FF2B5EF4-FFF2-40B4-BE49-F238E27FC236}">
                <a16:creationId xmlns:a16="http://schemas.microsoft.com/office/drawing/2014/main" id="{4AB3997B-31EA-C507-5CDF-F26864EFAEB1}"/>
              </a:ext>
            </a:extLst>
          </p:cNvPr>
          <p:cNvGrpSpPr/>
          <p:nvPr/>
        </p:nvGrpSpPr>
        <p:grpSpPr>
          <a:xfrm>
            <a:off x="7202875" y="470096"/>
            <a:ext cx="4208515" cy="5666417"/>
            <a:chOff x="6717002" y="447119"/>
            <a:chExt cx="4208515" cy="5666417"/>
          </a:xfrm>
        </p:grpSpPr>
        <p:grpSp>
          <p:nvGrpSpPr>
            <p:cNvPr id="25" name="Groupe 24">
              <a:extLst>
                <a:ext uri="{FF2B5EF4-FFF2-40B4-BE49-F238E27FC236}">
                  <a16:creationId xmlns:a16="http://schemas.microsoft.com/office/drawing/2014/main" id="{2EDF8F58-4127-F895-9516-4774D6975822}"/>
                </a:ext>
              </a:extLst>
            </p:cNvPr>
            <p:cNvGrpSpPr/>
            <p:nvPr/>
          </p:nvGrpSpPr>
          <p:grpSpPr>
            <a:xfrm>
              <a:off x="6717002" y="447119"/>
              <a:ext cx="4208515" cy="5666417"/>
              <a:chOff x="7175221" y="331602"/>
              <a:chExt cx="4208515" cy="5666417"/>
            </a:xfrm>
          </p:grpSpPr>
          <p:pic>
            <p:nvPicPr>
              <p:cNvPr id="9" name="Image 8">
                <a:extLst>
                  <a:ext uri="{FF2B5EF4-FFF2-40B4-BE49-F238E27FC236}">
                    <a16:creationId xmlns:a16="http://schemas.microsoft.com/office/drawing/2014/main" id="{AFE46A21-23CC-EB91-825E-0A6AE52FAD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175221" y="1573248"/>
                <a:ext cx="4208515" cy="3931385"/>
              </a:xfrm>
              <a:prstGeom prst="rect">
                <a:avLst/>
              </a:prstGeom>
            </p:spPr>
          </p:pic>
          <p:sp>
            <p:nvSpPr>
              <p:cNvPr id="15" name="ZoneTexte 14">
                <a:extLst>
                  <a:ext uri="{FF2B5EF4-FFF2-40B4-BE49-F238E27FC236}">
                    <a16:creationId xmlns:a16="http://schemas.microsoft.com/office/drawing/2014/main" id="{74B92DED-D325-32F8-485B-F51D4B1918AB}"/>
                  </a:ext>
                </a:extLst>
              </p:cNvPr>
              <p:cNvSpPr txBox="1"/>
              <p:nvPr/>
            </p:nvSpPr>
            <p:spPr>
              <a:xfrm rot="18000000">
                <a:off x="9298362" y="968445"/>
                <a:ext cx="15814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400" dirty="0">
                    <a:solidFill>
                      <a:schemeClr val="accent6"/>
                    </a:solidFill>
                  </a:rPr>
                  <a:t>VLTI/NOTT</a:t>
                </a:r>
                <a:endParaRPr lang="fr-FR" sz="1400" dirty="0">
                  <a:solidFill>
                    <a:schemeClr val="accent5"/>
                  </a:solidFill>
                </a:endParaRPr>
              </a:p>
            </p:txBody>
          </p:sp>
          <p:sp>
            <p:nvSpPr>
              <p:cNvPr id="24" name="TextBox 16">
                <a:extLst>
                  <a:ext uri="{FF2B5EF4-FFF2-40B4-BE49-F238E27FC236}">
                    <a16:creationId xmlns:a16="http://schemas.microsoft.com/office/drawing/2014/main" id="{51FE2809-EDF6-D9CA-7A65-22A08AAE1627}"/>
                  </a:ext>
                </a:extLst>
              </p:cNvPr>
              <p:cNvSpPr txBox="1"/>
              <p:nvPr/>
            </p:nvSpPr>
            <p:spPr>
              <a:xfrm>
                <a:off x="7593070" y="5536354"/>
                <a:ext cx="371145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fr-FR" sz="1200" b="0" dirty="0">
                    <a:latin typeface="Ubuntu" panose="020B0504030602030204" pitchFamily="34" charset="0"/>
                    <a:cs typeface="Cavolini" panose="03000502040302020204" pitchFamily="66" charset="0"/>
                  </a:rPr>
                  <a:t>SAO model of </a:t>
                </a:r>
                <a:r>
                  <a:rPr lang="fr-FR" sz="1200" b="0" dirty="0" err="1">
                    <a:latin typeface="Ubuntu" panose="020B0504030602030204" pitchFamily="34" charset="0"/>
                    <a:cs typeface="Cavolini" panose="03000502040302020204" pitchFamily="66" charset="0"/>
                  </a:rPr>
                  <a:t>our</a:t>
                </a:r>
                <a:r>
                  <a:rPr lang="fr-FR" sz="1200" b="0" dirty="0">
                    <a:latin typeface="Ubuntu" panose="020B0504030602030204" pitchFamily="34" charset="0"/>
                    <a:cs typeface="Cavolini" panose="03000502040302020204" pitchFamily="66" charset="0"/>
                  </a:rPr>
                  <a:t> </a:t>
                </a:r>
                <a:r>
                  <a:rPr lang="fr-FR" sz="1200" b="0" dirty="0" err="1">
                    <a:latin typeface="Ubuntu" panose="020B0504030602030204" pitchFamily="34" charset="0"/>
                    <a:cs typeface="Cavolini" panose="03000502040302020204" pitchFamily="66" charset="0"/>
                  </a:rPr>
                  <a:t>solar</a:t>
                </a:r>
                <a:r>
                  <a:rPr lang="fr-FR" sz="1200" b="0" dirty="0">
                    <a:latin typeface="Ubuntu" panose="020B0504030602030204" pitchFamily="34" charset="0"/>
                    <a:cs typeface="Cavolini" panose="03000502040302020204" pitchFamily="66" charset="0"/>
                  </a:rPr>
                  <a:t> system</a:t>
                </a:r>
                <a:br>
                  <a:rPr lang="fr-FR" sz="1200" b="0" dirty="0">
                    <a:solidFill>
                      <a:schemeClr val="bg1">
                        <a:lumMod val="50000"/>
                      </a:schemeClr>
                    </a:solidFill>
                    <a:latin typeface="Ubuntu" panose="020B0504030602030204" pitchFamily="34" charset="0"/>
                    <a:cs typeface="Cavolini" panose="03000502040302020204" pitchFamily="66" charset="0"/>
                  </a:rPr>
                </a:br>
                <a:r>
                  <a:rPr lang="fr-FR" sz="1200" b="0" dirty="0">
                    <a:solidFill>
                      <a:schemeClr val="bg1">
                        <a:lumMod val="50000"/>
                      </a:schemeClr>
                    </a:solidFill>
                    <a:latin typeface="Ubuntu" panose="020B0504030602030204" pitchFamily="34" charset="0"/>
                    <a:cs typeface="Cavolini" panose="03000502040302020204" pitchFamily="66" charset="0"/>
                  </a:rPr>
                  <a:t>📚</a:t>
                </a:r>
                <a:r>
                  <a:rPr lang="fr-FR" sz="1200" b="0" i="1" dirty="0">
                    <a:solidFill>
                      <a:schemeClr val="bg1">
                        <a:lumMod val="50000"/>
                      </a:schemeClr>
                    </a:solidFill>
                    <a:latin typeface="Ubuntu" panose="020B0504030602030204" pitchFamily="34" charset="0"/>
                    <a:cs typeface="Cavolini" panose="03000502040302020204" pitchFamily="66" charset="0"/>
                  </a:rPr>
                  <a:t> </a:t>
                </a:r>
                <a:r>
                  <a:rPr lang="fr-FR" sz="1200" b="0" i="1" dirty="0" err="1">
                    <a:solidFill>
                      <a:schemeClr val="bg1">
                        <a:lumMod val="50000"/>
                      </a:schemeClr>
                    </a:solidFill>
                    <a:latin typeface="Ubuntu" panose="020B0504030602030204" pitchFamily="34" charset="0"/>
                    <a:cs typeface="Cavolini" panose="03000502040302020204" pitchFamily="66" charset="0"/>
                  </a:rPr>
                  <a:t>Kaltenegger</a:t>
                </a:r>
                <a:r>
                  <a:rPr lang="fr-FR" sz="1200" b="0" i="1" dirty="0">
                    <a:solidFill>
                      <a:schemeClr val="bg1">
                        <a:lumMod val="50000"/>
                      </a:schemeClr>
                    </a:solidFill>
                    <a:latin typeface="Ubuntu" panose="020B0504030602030204" pitchFamily="34" charset="0"/>
                    <a:cs typeface="Cavolini" panose="03000502040302020204" pitchFamily="66" charset="0"/>
                  </a:rPr>
                  <a:t> et al. (</a:t>
                </a:r>
                <a:r>
                  <a:rPr lang="fr-FR" sz="1200" i="1" dirty="0">
                    <a:solidFill>
                      <a:schemeClr val="bg1">
                        <a:lumMod val="50000"/>
                      </a:schemeClr>
                    </a:solidFill>
                    <a:latin typeface="Ubuntu" panose="020B0504030602030204" pitchFamily="34" charset="0"/>
                    <a:cs typeface="Cavolini" panose="03000502040302020204" pitchFamily="66" charset="0"/>
                  </a:rPr>
                  <a:t>2010</a:t>
                </a:r>
                <a:r>
                  <a:rPr lang="fr-FR" sz="1200" b="0" i="1" dirty="0">
                    <a:solidFill>
                      <a:schemeClr val="bg1">
                        <a:lumMod val="50000"/>
                      </a:schemeClr>
                    </a:solidFill>
                    <a:latin typeface="Ubuntu" panose="020B0504030602030204" pitchFamily="34" charset="0"/>
                    <a:cs typeface="Cavolini" panose="03000502040302020204" pitchFamily="66" charset="0"/>
                  </a:rPr>
                  <a:t>)</a:t>
                </a:r>
                <a:endParaRPr lang="en-US" sz="1200" dirty="0"/>
              </a:p>
            </p:txBody>
          </p:sp>
        </p:grp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175F004E-0D50-317A-D1EE-7FDE279E4111}"/>
                </a:ext>
              </a:extLst>
            </p:cNvPr>
            <p:cNvSpPr/>
            <p:nvPr/>
          </p:nvSpPr>
          <p:spPr>
            <a:xfrm>
              <a:off x="9327011" y="1949775"/>
              <a:ext cx="739929" cy="3298179"/>
            </a:xfrm>
            <a:prstGeom prst="rect">
              <a:avLst/>
            </a:prstGeom>
            <a:solidFill>
              <a:srgbClr val="E59EDD">
                <a:alpha val="30196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E30B46B-6B92-3DEB-C4AB-0B5B10E5399D}"/>
                </a:ext>
              </a:extLst>
            </p:cNvPr>
            <p:cNvSpPr/>
            <p:nvPr/>
          </p:nvSpPr>
          <p:spPr>
            <a:xfrm>
              <a:off x="9247282" y="1949775"/>
              <a:ext cx="79727" cy="3298179"/>
            </a:xfrm>
            <a:prstGeom prst="rect">
              <a:avLst/>
            </a:prstGeom>
            <a:solidFill>
              <a:schemeClr val="accent6">
                <a:alpha val="30196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cxnSp>
          <p:nvCxnSpPr>
            <p:cNvPr id="21" name="Connecteur droit 20">
              <a:extLst>
                <a:ext uri="{FF2B5EF4-FFF2-40B4-BE49-F238E27FC236}">
                  <a16:creationId xmlns:a16="http://schemas.microsoft.com/office/drawing/2014/main" id="{B864D8AA-91A4-90CA-0845-23C9F69A144C}"/>
                </a:ext>
              </a:extLst>
            </p:cNvPr>
            <p:cNvCxnSpPr/>
            <p:nvPr/>
          </p:nvCxnSpPr>
          <p:spPr>
            <a:xfrm flipV="1">
              <a:off x="9011825" y="1945871"/>
              <a:ext cx="0" cy="3302083"/>
            </a:xfrm>
            <a:prstGeom prst="line">
              <a:avLst/>
            </a:prstGeom>
            <a:ln w="28575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Connecteur droit 22">
              <a:extLst>
                <a:ext uri="{FF2B5EF4-FFF2-40B4-BE49-F238E27FC236}">
                  <a16:creationId xmlns:a16="http://schemas.microsoft.com/office/drawing/2014/main" id="{DE03AB2E-417F-BCEB-B083-AC3E7A29DADB}"/>
                </a:ext>
              </a:extLst>
            </p:cNvPr>
            <p:cNvCxnSpPr/>
            <p:nvPr/>
          </p:nvCxnSpPr>
          <p:spPr>
            <a:xfrm flipV="1">
              <a:off x="9327009" y="1945871"/>
              <a:ext cx="0" cy="3302083"/>
            </a:xfrm>
            <a:prstGeom prst="line">
              <a:avLst/>
            </a:prstGeom>
            <a:ln w="28575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Connecteur droit 25">
              <a:extLst>
                <a:ext uri="{FF2B5EF4-FFF2-40B4-BE49-F238E27FC236}">
                  <a16:creationId xmlns:a16="http://schemas.microsoft.com/office/drawing/2014/main" id="{1CE753C1-6FF2-CA31-002D-3B5BB2467AC7}"/>
                </a:ext>
              </a:extLst>
            </p:cNvPr>
            <p:cNvCxnSpPr/>
            <p:nvPr/>
          </p:nvCxnSpPr>
          <p:spPr>
            <a:xfrm flipV="1">
              <a:off x="10066943" y="1945871"/>
              <a:ext cx="0" cy="3302083"/>
            </a:xfrm>
            <a:prstGeom prst="line">
              <a:avLst/>
            </a:prstGeom>
            <a:ln w="28575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8" name="ZoneTexte 27">
              <a:extLst>
                <a:ext uri="{FF2B5EF4-FFF2-40B4-BE49-F238E27FC236}">
                  <a16:creationId xmlns:a16="http://schemas.microsoft.com/office/drawing/2014/main" id="{FEF8D572-D45D-40D3-B8AA-914C08FE1381}"/>
                </a:ext>
              </a:extLst>
            </p:cNvPr>
            <p:cNvSpPr txBox="1"/>
            <p:nvPr/>
          </p:nvSpPr>
          <p:spPr>
            <a:xfrm rot="18000000">
              <a:off x="9507263" y="1492979"/>
              <a:ext cx="622829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sz="1400" dirty="0">
                  <a:solidFill>
                    <a:schemeClr val="accent5"/>
                  </a:solidFill>
                </a:rPr>
                <a:t>LIFE</a:t>
              </a:r>
              <a:endParaRPr lang="fr-FR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999775196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2915EC6-1B52-D689-BB58-21450BC70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Conclusion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610A6EE-9C18-572B-4788-E4D127B8A3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4857031" cy="994357"/>
          </a:xfrm>
        </p:spPr>
        <p:txBody>
          <a:bodyPr anchor="ctr">
            <a:normAutofit/>
          </a:bodyPr>
          <a:lstStyle/>
          <a:p>
            <a:r>
              <a:rPr lang="fr-FR" dirty="0"/>
              <a:t>Compact, stable, light</a:t>
            </a:r>
          </a:p>
          <a:p>
            <a:r>
              <a:rPr lang="fr-FR" dirty="0" err="1"/>
              <a:t>Possibility</a:t>
            </a:r>
            <a:r>
              <a:rPr lang="fr-FR" dirty="0"/>
              <a:t> to </a:t>
            </a:r>
            <a:r>
              <a:rPr lang="fr-FR" dirty="0" err="1"/>
              <a:t>make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almost</a:t>
            </a:r>
            <a:r>
              <a:rPr lang="fr-FR" dirty="0"/>
              <a:t> </a:t>
            </a:r>
            <a:r>
              <a:rPr lang="fr-FR" dirty="0" err="1"/>
              <a:t>ideal</a:t>
            </a:r>
            <a:r>
              <a:rPr lang="fr-FR" dirty="0"/>
              <a:t>!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BE20975-88D1-68E8-C604-EB91882B1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D363A-B46D-432E-B45D-2468511ED4C9}" type="slidenum">
              <a:rPr lang="fr-FR" smtClean="0"/>
              <a:t>11</a:t>
            </a:fld>
            <a:endParaRPr lang="fr-FR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D6395EB3-5EB0-EF1B-78B1-1C6B9218014B}"/>
              </a:ext>
            </a:extLst>
          </p:cNvPr>
          <p:cNvSpPr txBox="1"/>
          <p:nvPr/>
        </p:nvSpPr>
        <p:spPr>
          <a:xfrm>
            <a:off x="838199" y="4354155"/>
            <a:ext cx="610414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VLTI  ASGARD/NOTT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LIFE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73D000F4-04BB-533D-4AD4-12FCA99874E9}"/>
              </a:ext>
            </a:extLst>
          </p:cNvPr>
          <p:cNvSpPr txBox="1"/>
          <p:nvPr/>
        </p:nvSpPr>
        <p:spPr>
          <a:xfrm>
            <a:off x="838199" y="3223242"/>
            <a:ext cx="610414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400" b="1" dirty="0">
                <a:solidFill>
                  <a:prstClr val="black"/>
                </a:solidFill>
                <a:latin typeface="Ubuntu"/>
                <a:ea typeface="+mj-ea"/>
                <a:cs typeface="+mj-cs"/>
              </a:rPr>
              <a:t>F</a:t>
            </a:r>
            <a:r>
              <a:rPr kumimoji="0" lang="fr-FR" sz="4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"/>
                <a:ea typeface="+mj-ea"/>
                <a:cs typeface="+mj-cs"/>
              </a:rPr>
              <a:t>uture</a:t>
            </a:r>
            <a:r>
              <a:rPr kumimoji="0" lang="fr-FR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"/>
                <a:ea typeface="+mj-ea"/>
                <a:cs typeface="+mj-cs"/>
              </a:rPr>
              <a:t> prospects</a:t>
            </a:r>
            <a:endParaRPr lang="fr-FR" dirty="0"/>
          </a:p>
        </p:txBody>
      </p:sp>
      <p:pic>
        <p:nvPicPr>
          <p:cNvPr id="3074" name="Picture 2" descr="A key experiment for the LIFE space mission | ETH Zurich">
            <a:extLst>
              <a:ext uri="{FF2B5EF4-FFF2-40B4-BE49-F238E27FC236}">
                <a16:creationId xmlns:a16="http://schemas.microsoft.com/office/drawing/2014/main" id="{B76606A4-D5E9-7F5D-035A-2E0C086A1D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7517" y="1935760"/>
            <a:ext cx="5149926" cy="2574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9C01092C-0893-42CD-375F-37B4F2869DFC}"/>
              </a:ext>
            </a:extLst>
          </p:cNvPr>
          <p:cNvSpPr/>
          <p:nvPr/>
        </p:nvSpPr>
        <p:spPr>
          <a:xfrm>
            <a:off x="31113" y="6534660"/>
            <a:ext cx="4857032" cy="281552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Ubuntu" panose="020B0504030602030204" pitchFamily="34" charset="0"/>
              </a:rPr>
              <a:t>Vincent Foriel – LIFE 2025</a:t>
            </a:r>
            <a:endParaRPr lang="fr-FR" sz="1400" dirty="0">
              <a:solidFill>
                <a:schemeClr val="bg1">
                  <a:lumMod val="50000"/>
                </a:schemeClr>
              </a:solidFill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356756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55129EE-9A00-DD64-0640-5A20DBACBD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6242"/>
            <a:ext cx="10515600" cy="2852737"/>
          </a:xfrm>
        </p:spPr>
        <p:txBody>
          <a:bodyPr anchor="ctr"/>
          <a:lstStyle/>
          <a:p>
            <a:pPr algn="ctr"/>
            <a:r>
              <a:rPr lang="fr-FR" dirty="0" err="1"/>
              <a:t>Thank</a:t>
            </a:r>
            <a:r>
              <a:rPr lang="fr-FR" dirty="0"/>
              <a:t> </a:t>
            </a:r>
            <a:r>
              <a:rPr lang="fr-FR" dirty="0" err="1"/>
              <a:t>you</a:t>
            </a:r>
            <a:r>
              <a:rPr lang="fr-FR" dirty="0"/>
              <a:t>!</a:t>
            </a:r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97AA8DAB-CC41-3920-CD9E-857B9CAB8D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6011" y="4044362"/>
            <a:ext cx="2079978" cy="2079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C05EFB83-90E9-2A0E-69D6-B6D9E51912AB}"/>
              </a:ext>
            </a:extLst>
          </p:cNvPr>
          <p:cNvSpPr txBox="1"/>
          <p:nvPr/>
        </p:nvSpPr>
        <p:spPr>
          <a:xfrm>
            <a:off x="3048000" y="307969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/>
              <a:t>vincent.foriel@oca.eu</a:t>
            </a:r>
          </a:p>
        </p:txBody>
      </p:sp>
    </p:spTree>
    <p:extLst>
      <p:ext uri="{BB962C8B-B14F-4D97-AF65-F5344CB8AC3E}">
        <p14:creationId xmlns:p14="http://schemas.microsoft.com/office/powerpoint/2010/main" val="3874516507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Image 57" descr="Une image contenant diagramme, ligne, texte, Police&#10;&#10;Le contenu généré par l’IA peut être incorrect.">
            <a:extLst>
              <a:ext uri="{FF2B5EF4-FFF2-40B4-BE49-F238E27FC236}">
                <a16:creationId xmlns:a16="http://schemas.microsoft.com/office/drawing/2014/main" id="{3D5E3A39-49E0-D87F-9919-C24BDF7C86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8627" y="4835930"/>
            <a:ext cx="6920176" cy="1636048"/>
          </a:xfrm>
          <a:prstGeom prst="rect">
            <a:avLst/>
          </a:prstGeom>
        </p:spPr>
      </p:pic>
      <p:pic>
        <p:nvPicPr>
          <p:cNvPr id="56" name="Image 55" descr="Une image contenant diagramme, ligne, capture d’écran, texte&#10;&#10;Le contenu généré par l’IA peut être incorrect.">
            <a:extLst>
              <a:ext uri="{FF2B5EF4-FFF2-40B4-BE49-F238E27FC236}">
                <a16:creationId xmlns:a16="http://schemas.microsoft.com/office/drawing/2014/main" id="{0648A16F-3C21-8EA3-6ED0-AA4764EBB5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8627" y="2832874"/>
            <a:ext cx="7296306" cy="1666566"/>
          </a:xfrm>
          <a:prstGeom prst="rect">
            <a:avLst/>
          </a:prstGeom>
        </p:spPr>
      </p:pic>
      <p:pic>
        <p:nvPicPr>
          <p:cNvPr id="41" name="Image 40" descr="Une image contenant diagramme, ligne, capture d’écran, Tracé&#10;&#10;Le contenu généré par l’IA peut être incorrect.">
            <a:extLst>
              <a:ext uri="{FF2B5EF4-FFF2-40B4-BE49-F238E27FC236}">
                <a16:creationId xmlns:a16="http://schemas.microsoft.com/office/drawing/2014/main" id="{9402DDF8-FBD7-DEE1-5286-81FA0FE550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8627" y="1323741"/>
            <a:ext cx="6920176" cy="1239737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742AAEC7-4C2C-1934-90C2-0C893FD5A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2400" dirty="0"/>
              <a:t>Backup slide</a:t>
            </a:r>
            <a:br>
              <a:rPr lang="fr-FR" dirty="0"/>
            </a:br>
            <a:r>
              <a:rPr lang="fr-FR" dirty="0"/>
              <a:t>Obstruction </a:t>
            </a:r>
            <a:r>
              <a:rPr lang="fr-FR" dirty="0" err="1"/>
              <a:t>approach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1814E05-FB2D-E559-0177-9546D87E4DD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fr-FR" dirty="0" err="1">
                <a:latin typeface="Ubuntu" panose="020B0504030602030204" pitchFamily="34" charset="0"/>
                <a:cs typeface="Cavolini" panose="03000502040302020204" pitchFamily="66" charset="0"/>
              </a:rPr>
              <a:t>Isolate</a:t>
            </a:r>
            <a:r>
              <a:rPr lang="fr-FR" dirty="0">
                <a:latin typeface="Ubuntu" panose="020B0504030602030204" pitchFamily="34" charset="0"/>
                <a:cs typeface="Cavolini" panose="03000502040302020204" pitchFamily="66" charset="0"/>
              </a:rPr>
              <a:t> a single MMI</a:t>
            </a:r>
            <a:endParaRPr lang="en-US" dirty="0">
              <a:latin typeface="Ubuntu" panose="020B0504030602030204" pitchFamily="34" charset="0"/>
              <a:cs typeface="Cavolini" panose="03000502040302020204" pitchFamily="66" charset="0"/>
            </a:endParaRPr>
          </a:p>
          <a:p>
            <a:r>
              <a:rPr lang="fr-FR" dirty="0">
                <a:latin typeface="Ubuntu" panose="020B0504030602030204" pitchFamily="34" charset="0"/>
                <a:cs typeface="Cavolini" panose="03000502040302020204" pitchFamily="66" charset="0"/>
              </a:rPr>
              <a:t>Scan on one </a:t>
            </a:r>
            <a:r>
              <a:rPr lang="fr-FR" dirty="0" err="1">
                <a:latin typeface="Ubuntu" panose="020B0504030602030204" pitchFamily="34" charset="0"/>
                <a:cs typeface="Cavolini" panose="03000502040302020204" pitchFamily="66" charset="0"/>
              </a:rPr>
              <a:t>shifter</a:t>
            </a:r>
            <a:endParaRPr lang="en-US" dirty="0">
              <a:latin typeface="Ubuntu" panose="020B0504030602030204" pitchFamily="34" charset="0"/>
              <a:cs typeface="Cavolini" panose="03000502040302020204" pitchFamily="66" charset="0"/>
            </a:endParaRPr>
          </a:p>
          <a:p>
            <a:r>
              <a:rPr lang="fr-FR" dirty="0">
                <a:latin typeface="Ubuntu" panose="020B0504030602030204" pitchFamily="34" charset="0"/>
                <a:cs typeface="Cavolini" panose="03000502040302020204" pitchFamily="66" charset="0"/>
              </a:rPr>
              <a:t>Fit output </a:t>
            </a:r>
            <a:r>
              <a:rPr lang="fr-FR" dirty="0" err="1">
                <a:latin typeface="Ubuntu" panose="020B0504030602030204" pitchFamily="34" charset="0"/>
                <a:cs typeface="Cavolini" panose="03000502040302020204" pitchFamily="66" charset="0"/>
              </a:rPr>
              <a:t>response</a:t>
            </a:r>
            <a:endParaRPr lang="en-US" dirty="0">
              <a:latin typeface="Ubuntu" panose="020B0504030602030204" pitchFamily="34" charset="0"/>
              <a:cs typeface="Cavolini" panose="03000502040302020204" pitchFamily="66" charset="0"/>
            </a:endParaRPr>
          </a:p>
          <a:p>
            <a:endParaRPr lang="fr-FR" dirty="0"/>
          </a:p>
        </p:txBody>
      </p:sp>
      <p:sp>
        <p:nvSpPr>
          <p:cNvPr id="9" name="Rectangle: Rounded Corners 67">
            <a:extLst>
              <a:ext uri="{FF2B5EF4-FFF2-40B4-BE49-F238E27FC236}">
                <a16:creationId xmlns:a16="http://schemas.microsoft.com/office/drawing/2014/main" id="{A8579BF6-DF84-3292-ADA9-067199DEA88A}"/>
              </a:ext>
            </a:extLst>
          </p:cNvPr>
          <p:cNvSpPr/>
          <p:nvPr/>
        </p:nvSpPr>
        <p:spPr>
          <a:xfrm>
            <a:off x="5431852" y="1888804"/>
            <a:ext cx="488465" cy="306793"/>
          </a:xfrm>
          <a:prstGeom prst="roundRect">
            <a:avLst/>
          </a:prstGeom>
          <a:solidFill>
            <a:srgbClr val="FFD966">
              <a:alpha val="50196"/>
            </a:srgbClr>
          </a:solidFill>
          <a:ln>
            <a:solidFill>
              <a:srgbClr val="FFD9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2C9A23CF-9ACC-318C-76BE-39CC0EC4B4AB}"/>
              </a:ext>
            </a:extLst>
          </p:cNvPr>
          <p:cNvGrpSpPr/>
          <p:nvPr/>
        </p:nvGrpSpPr>
        <p:grpSpPr>
          <a:xfrm>
            <a:off x="9833902" y="1556385"/>
            <a:ext cx="1816338" cy="856547"/>
            <a:chOff x="3180099" y="2635335"/>
            <a:chExt cx="1816338" cy="856547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46ACE171-0F2F-2A65-CAF9-1A9553FFB1C7}"/>
                </a:ext>
              </a:extLst>
            </p:cNvPr>
            <p:cNvGrpSpPr/>
            <p:nvPr/>
          </p:nvGrpSpPr>
          <p:grpSpPr>
            <a:xfrm>
              <a:off x="3590934" y="2635335"/>
              <a:ext cx="1076867" cy="856547"/>
              <a:chOff x="3680812" y="1818875"/>
              <a:chExt cx="1076867" cy="856547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CBD02ECE-6E0D-F229-3E3C-8B7060959E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680812" y="1818875"/>
                <a:ext cx="851761" cy="856547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3F283085-CAF8-291A-3052-2784AA971698}"/>
                      </a:ext>
                    </a:extLst>
                  </p:cNvPr>
                  <p:cNvSpPr txBox="1"/>
                  <p:nvPr/>
                </p:nvSpPr>
                <p:spPr>
                  <a:xfrm rot="20089021">
                    <a:off x="3998768" y="1840809"/>
                    <a:ext cx="758911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fr-FR" sz="1200" b="0" i="1" smtClean="0">
                                  <a:solidFill>
                                    <a:schemeClr val="tx2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200" b="0" i="1" smtClean="0">
                                  <a:solidFill>
                                    <a:schemeClr val="tx2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e>
                            <m:sub>
                              <m:r>
                                <a:rPr lang="fr-FR" sz="1200" b="0" i="1" smtClean="0">
                                  <a:solidFill>
                                    <a:schemeClr val="tx2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fr-FR" sz="1200" b="0" i="1" smtClean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fr-FR" sz="1200" b="0" i="1" smtClean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oMath>
                      </m:oMathPara>
                    </a14:m>
                    <a:endParaRPr lang="fr-FR" sz="1200" b="0" dirty="0">
                      <a:solidFill>
                        <a:schemeClr val="tx2">
                          <a:lumMod val="50000"/>
                          <a:lumOff val="50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3F283085-CAF8-291A-3052-2784AA97169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20089021">
                    <a:off x="3998768" y="1840809"/>
                    <a:ext cx="758911" cy="276999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Espace réservé du contenu 2">
                  <a:extLst>
                    <a:ext uri="{FF2B5EF4-FFF2-40B4-BE49-F238E27FC236}">
                      <a16:creationId xmlns:a16="http://schemas.microsoft.com/office/drawing/2014/main" id="{2C0196DC-4386-BAFA-FAD8-6080C7513CE6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180099" y="2812751"/>
                  <a:ext cx="1816338" cy="679131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rm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|           |</m:t>
                            </m:r>
                          </m:e>
                          <m:sup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fr-FR" sz="2400" dirty="0"/>
                </a:p>
              </p:txBody>
            </p:sp>
          </mc:Choice>
          <mc:Fallback xmlns="">
            <p:sp>
              <p:nvSpPr>
                <p:cNvPr id="4" name="Espace réservé du contenu 2">
                  <a:extLst>
                    <a:ext uri="{FF2B5EF4-FFF2-40B4-BE49-F238E27FC236}">
                      <a16:creationId xmlns:a16="http://schemas.microsoft.com/office/drawing/2014/main" id="{2C0196DC-4386-BAFA-FAD8-6080C7513CE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80099" y="2812751"/>
                  <a:ext cx="1816338" cy="679131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8D01BBB-6BCF-B71F-0734-D60F7A358D74}"/>
                  </a:ext>
                </a:extLst>
              </p:cNvPr>
              <p:cNvSpPr txBox="1"/>
              <p:nvPr/>
            </p:nvSpPr>
            <p:spPr>
              <a:xfrm>
                <a:off x="7690261" y="2245635"/>
                <a:ext cx="6103620" cy="4648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b="0" i="1" smtClean="0">
                              <a:solidFill>
                                <a:schemeClr val="accent5"/>
                              </a:solidFill>
                              <a:effectLst>
                                <a:outerShdw blurRad="12700" dist="12700" dir="5400000" algn="ctr" rotWithShape="0">
                                  <a:schemeClr val="tx1"/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fr-FR" b="0" i="1" smtClean="0">
                                  <a:effectLst>
                                    <a:outerShdw blurRad="12700" dist="12700" dir="5400000" algn="ctr" rotWithShape="0">
                                      <a:schemeClr val="tx1"/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i="1" smtClean="0">
                                  <a:solidFill>
                                    <a:srgbClr val="FFD966"/>
                                  </a:solidFill>
                                  <a:effectLst>
                                    <a:outerShdw blurRad="12700" dist="12700" dir="5400000" algn="ctr" rotWithShape="0">
                                      <a:schemeClr val="tx1"/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sSup>
                                <m:sSupPr>
                                  <m:ctrlPr>
                                    <a:rPr lang="fr-FR" b="0" i="1" smtClean="0">
                                      <a:solidFill>
                                        <a:srgbClr val="FFD966"/>
                                      </a:solidFill>
                                      <a:effectLst>
                                        <a:outerShdw blurRad="12700" dist="12700" dir="5400000" algn="ctr" rotWithShape="0">
                                          <a:schemeClr val="tx1"/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b="0" i="1" smtClean="0">
                                      <a:solidFill>
                                        <a:srgbClr val="FFD966"/>
                                      </a:solidFill>
                                      <a:effectLst>
                                        <a:outerShdw blurRad="12700" dist="12700" dir="5400000" algn="ctr" rotWithShape="0">
                                          <a:schemeClr val="tx1"/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fr-FR" b="0" i="1" smtClean="0">
                                      <a:solidFill>
                                        <a:srgbClr val="FFD966"/>
                                      </a:solidFill>
                                      <a:effectLst>
                                        <a:outerShdw blurRad="12700" dist="12700" dir="5400000" algn="ctr" rotWithShape="0">
                                          <a:schemeClr val="tx1"/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sSub>
                                    <m:sSubPr>
                                      <m:ctrlPr>
                                        <a:rPr lang="fr-FR" b="0" i="1" smtClean="0">
                                          <a:solidFill>
                                            <a:srgbClr val="FFD966"/>
                                          </a:solidFill>
                                          <a:effectLst>
                                            <a:outerShdw blurRad="12700" dist="12700" dir="5400000" algn="ctr" rotWithShape="0">
                                              <a:schemeClr val="tx1"/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b="0" i="1" smtClean="0">
                                          <a:solidFill>
                                            <a:srgbClr val="FFD966"/>
                                          </a:solidFill>
                                          <a:effectLst>
                                            <a:outerShdw blurRad="12700" dist="12700" dir="5400000" algn="ctr" rotWithShape="0">
                                              <a:schemeClr val="tx1"/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sub>
                                      <m:r>
                                        <a:rPr lang="fr-FR" b="0" i="1" smtClean="0">
                                          <a:solidFill>
                                            <a:srgbClr val="FFD966"/>
                                          </a:solidFill>
                                          <a:effectLst>
                                            <a:outerShdw blurRad="12700" dist="12700" dir="5400000" algn="ctr" rotWithShape="0">
                                              <a:schemeClr val="tx1"/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sup>
                              </m:sSup>
                              <m:r>
                                <a:rPr lang="fr-FR" i="1">
                                  <a:effectLst>
                                    <a:outerShdw blurRad="12700" dist="12700" dir="5400000" algn="ctr" rotWithShape="0">
                                      <a:schemeClr val="tx1"/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fr-FR" i="1" smtClean="0">
                                  <a:solidFill>
                                    <a:srgbClr val="97D077"/>
                                  </a:solidFill>
                                  <a:effectLst>
                                    <a:outerShdw blurRad="12700" dist="12700" dir="5400000" algn="ctr" rotWithShape="0">
                                      <a:schemeClr val="tx1"/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sSup>
                                <m:sSupPr>
                                  <m:ctrlPr>
                                    <a:rPr lang="fr-FR" b="0" i="1" smtClean="0">
                                      <a:solidFill>
                                        <a:srgbClr val="97D077"/>
                                      </a:solidFill>
                                      <a:effectLst>
                                        <a:outerShdw blurRad="12700" dist="12700" dir="5400000" algn="ctr" rotWithShape="0">
                                          <a:schemeClr val="tx1"/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b="0" i="1" smtClean="0">
                                      <a:solidFill>
                                        <a:srgbClr val="97D077"/>
                                      </a:solidFill>
                                      <a:effectLst>
                                        <a:outerShdw blurRad="12700" dist="12700" dir="5400000" algn="ctr" rotWithShape="0">
                                          <a:schemeClr val="tx1"/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fr-FR" b="0" i="1" smtClean="0">
                                      <a:solidFill>
                                        <a:srgbClr val="97D077"/>
                                      </a:solidFill>
                                      <a:effectLst>
                                        <a:outerShdw blurRad="12700" dist="12700" dir="5400000" algn="ctr" rotWithShape="0">
                                          <a:schemeClr val="tx1"/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d>
                                    <m:dPr>
                                      <m:ctrlPr>
                                        <a:rPr lang="fr-FR" i="1">
                                          <a:solidFill>
                                            <a:srgbClr val="97D077"/>
                                          </a:solidFill>
                                          <a:effectLst>
                                            <a:outerShdw blurRad="12700" dist="12700" dir="5400000" algn="ctr" rotWithShape="0">
                                              <a:schemeClr val="tx1"/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fr-FR" i="1">
                                              <a:solidFill>
                                                <a:srgbClr val="FFD966"/>
                                              </a:solidFill>
                                              <a:effectLst>
                                                <a:outerShdw blurRad="12700" dist="12700" dir="5400000" algn="ctr" rotWithShape="0">
                                                  <a:schemeClr val="tx1"/>
                                                </a:outerShdw>
                                              </a:effectLst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FR" i="1">
                                              <a:solidFill>
                                                <a:srgbClr val="FFD966"/>
                                              </a:solidFill>
                                              <a:effectLst>
                                                <a:outerShdw blurRad="12700" dist="12700" dir="5400000" algn="ctr" rotWithShape="0">
                                                  <a:schemeClr val="tx1"/>
                                                </a:outerShdw>
                                              </a:effectLst>
                                              <a:latin typeface="Cambria Math" panose="02040503050406030204" pitchFamily="18" charset="0"/>
                                            </a:rPr>
                                            <m:t>𝜙</m:t>
                                          </m:r>
                                        </m:e>
                                        <m:sub>
                                          <m:r>
                                            <a:rPr lang="fr-FR" i="1">
                                              <a:solidFill>
                                                <a:srgbClr val="FFD966"/>
                                              </a:solidFill>
                                              <a:effectLst>
                                                <a:outerShdw blurRad="12700" dist="12700" dir="5400000" algn="ctr" rotWithShape="0">
                                                  <a:schemeClr val="tx1"/>
                                                </a:outerShdw>
                                              </a:effectLst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fr-FR" i="1">
                                          <a:solidFill>
                                            <a:srgbClr val="97D077"/>
                                          </a:solidFill>
                                          <a:effectLst>
                                            <a:outerShdw blurRad="12700" dist="12700" dir="5400000" algn="ctr" rotWithShape="0">
                                              <a:schemeClr val="tx1"/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fr-FR" b="0" i="1" smtClean="0">
                                              <a:solidFill>
                                                <a:srgbClr val="97D077"/>
                                              </a:solidFill>
                                              <a:effectLst>
                                                <a:outerShdw blurRad="12700" dist="12700" dir="5400000" algn="ctr" rotWithShape="0">
                                                  <a:schemeClr val="tx1"/>
                                                </a:outerShdw>
                                              </a:effectLst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FR" b="0" i="1" smtClean="0">
                                              <a:solidFill>
                                                <a:srgbClr val="97D077"/>
                                              </a:solidFill>
                                              <a:effectLst>
                                                <a:outerShdw blurRad="12700" dist="12700" dir="5400000" algn="ctr" rotWithShape="0">
                                                  <a:schemeClr val="tx1"/>
                                                </a:outerShdw>
                                              </a:effectLst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fr-FR" b="0" i="1" smtClean="0">
                                              <a:solidFill>
                                                <a:srgbClr val="97D077"/>
                                              </a:solidFill>
                                              <a:effectLst>
                                                <a:outerShdw blurRad="12700" dist="12700" dir="5400000" algn="ctr" rotWithShape="0">
                                                  <a:schemeClr val="tx1"/>
                                                </a:outerShdw>
                                              </a:effectLst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lang="fr-FR" b="0" i="1" smtClean="0">
                                          <a:solidFill>
                                            <a:srgbClr val="97D077"/>
                                          </a:solidFill>
                                          <a:effectLst>
                                            <a:outerShdw blurRad="12700" dist="12700" dir="5400000" algn="ctr" rotWithShape="0">
                                              <a:schemeClr val="tx1"/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fr-FR" b="0" i="1" smtClean="0">
                                          <a:solidFill>
                                            <a:srgbClr val="97D077"/>
                                          </a:solidFill>
                                          <a:effectLst>
                                            <a:outerShdw blurRad="12700" dist="12700" dir="5400000" algn="ctr" rotWithShape="0">
                                              <a:schemeClr val="tx1"/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fr-FR" b="0" i="1" smtClean="0">
                              <a:solidFill>
                                <a:schemeClr val="tx1"/>
                              </a:solidFill>
                              <a:effectLst>
                                <a:outerShdw blurRad="12700" dist="12700" dir="5400000" algn="ctr" rotWithShape="0">
                                  <a:schemeClr val="tx1"/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b="0" i="1" smtClean="0">
                          <a:effectLst>
                            <a:outerShdw blurRad="12700" dist="12700" dir="5400000" algn="ctr" rotWithShape="0">
                              <a:schemeClr val="tx1"/>
                            </a:outerShdw>
                          </a:effectLst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8D01BBB-6BCF-B71F-0734-D60F7A358D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0261" y="2245635"/>
                <a:ext cx="6103620" cy="46487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Image 10">
            <a:extLst>
              <a:ext uri="{FF2B5EF4-FFF2-40B4-BE49-F238E27FC236}">
                <a16:creationId xmlns:a16="http://schemas.microsoft.com/office/drawing/2014/main" id="{8D4102D6-BC5D-2D2B-0539-28806BAC86A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55293" y="3332219"/>
            <a:ext cx="2851791" cy="2782865"/>
          </a:xfrm>
          <a:prstGeom prst="rect">
            <a:avLst/>
          </a:prstGeom>
        </p:spPr>
      </p:pic>
      <p:sp>
        <p:nvSpPr>
          <p:cNvPr id="53" name="Rectangle: Rounded Corners 67">
            <a:extLst>
              <a:ext uri="{FF2B5EF4-FFF2-40B4-BE49-F238E27FC236}">
                <a16:creationId xmlns:a16="http://schemas.microsoft.com/office/drawing/2014/main" id="{3C9BE52C-8080-1DD0-AD7E-77FDEA1CE67B}"/>
              </a:ext>
            </a:extLst>
          </p:cNvPr>
          <p:cNvSpPr/>
          <p:nvPr/>
        </p:nvSpPr>
        <p:spPr>
          <a:xfrm>
            <a:off x="6852785" y="1888804"/>
            <a:ext cx="488465" cy="306793"/>
          </a:xfrm>
          <a:prstGeom prst="roundRect">
            <a:avLst/>
          </a:prstGeom>
          <a:solidFill>
            <a:srgbClr val="FF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: Rounded Corners 67">
            <a:extLst>
              <a:ext uri="{FF2B5EF4-FFF2-40B4-BE49-F238E27FC236}">
                <a16:creationId xmlns:a16="http://schemas.microsoft.com/office/drawing/2014/main" id="{5F00186B-563D-717D-B4DE-796DC0C348F5}"/>
              </a:ext>
            </a:extLst>
          </p:cNvPr>
          <p:cNvSpPr/>
          <p:nvPr/>
        </p:nvSpPr>
        <p:spPr>
          <a:xfrm>
            <a:off x="5437547" y="2290011"/>
            <a:ext cx="488465" cy="306793"/>
          </a:xfrm>
          <a:prstGeom prst="roundRect">
            <a:avLst/>
          </a:prstGeom>
          <a:solidFill>
            <a:srgbClr val="97D077">
              <a:alpha val="30196"/>
            </a:srgb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: Rounded Corners 67">
            <a:extLst>
              <a:ext uri="{FF2B5EF4-FFF2-40B4-BE49-F238E27FC236}">
                <a16:creationId xmlns:a16="http://schemas.microsoft.com/office/drawing/2014/main" id="{D4E56F9D-4461-500D-2C23-C8B7E5649B73}"/>
              </a:ext>
            </a:extLst>
          </p:cNvPr>
          <p:cNvSpPr/>
          <p:nvPr/>
        </p:nvSpPr>
        <p:spPr>
          <a:xfrm>
            <a:off x="6852784" y="4236431"/>
            <a:ext cx="488465" cy="306793"/>
          </a:xfrm>
          <a:prstGeom prst="roundRect">
            <a:avLst/>
          </a:prstGeom>
          <a:solidFill>
            <a:srgbClr val="97D077">
              <a:alpha val="30196"/>
            </a:srgb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: Rounded Corners 67">
            <a:extLst>
              <a:ext uri="{FF2B5EF4-FFF2-40B4-BE49-F238E27FC236}">
                <a16:creationId xmlns:a16="http://schemas.microsoft.com/office/drawing/2014/main" id="{969BE1BA-9A1B-CE47-E93D-A709363D1F8B}"/>
              </a:ext>
            </a:extLst>
          </p:cNvPr>
          <p:cNvSpPr/>
          <p:nvPr/>
        </p:nvSpPr>
        <p:spPr>
          <a:xfrm>
            <a:off x="6852784" y="3429000"/>
            <a:ext cx="488465" cy="306793"/>
          </a:xfrm>
          <a:prstGeom prst="roundRect">
            <a:avLst/>
          </a:prstGeom>
          <a:solidFill>
            <a:srgbClr val="FFD966">
              <a:alpha val="50196"/>
            </a:srgbClr>
          </a:solidFill>
          <a:ln>
            <a:solidFill>
              <a:srgbClr val="FFD9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Rectangle: Rounded Corners 67">
            <a:extLst>
              <a:ext uri="{FF2B5EF4-FFF2-40B4-BE49-F238E27FC236}">
                <a16:creationId xmlns:a16="http://schemas.microsoft.com/office/drawing/2014/main" id="{8393A1B8-031B-A29A-900C-0EAEF6029DE9}"/>
              </a:ext>
            </a:extLst>
          </p:cNvPr>
          <p:cNvSpPr/>
          <p:nvPr/>
        </p:nvSpPr>
        <p:spPr>
          <a:xfrm>
            <a:off x="8688806" y="6209362"/>
            <a:ext cx="488465" cy="306793"/>
          </a:xfrm>
          <a:prstGeom prst="roundRect">
            <a:avLst/>
          </a:prstGeom>
          <a:solidFill>
            <a:srgbClr val="97D077">
              <a:alpha val="30196"/>
            </a:srgb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: Rounded Corners 67">
            <a:extLst>
              <a:ext uri="{FF2B5EF4-FFF2-40B4-BE49-F238E27FC236}">
                <a16:creationId xmlns:a16="http://schemas.microsoft.com/office/drawing/2014/main" id="{C2226EA7-D987-CCC6-721D-0AD4CD12FA65}"/>
              </a:ext>
            </a:extLst>
          </p:cNvPr>
          <p:cNvSpPr/>
          <p:nvPr/>
        </p:nvSpPr>
        <p:spPr>
          <a:xfrm>
            <a:off x="8688805" y="4990414"/>
            <a:ext cx="488465" cy="306793"/>
          </a:xfrm>
          <a:prstGeom prst="roundRect">
            <a:avLst/>
          </a:prstGeom>
          <a:solidFill>
            <a:srgbClr val="FFD966">
              <a:alpha val="50196"/>
            </a:srgbClr>
          </a:solidFill>
          <a:ln>
            <a:solidFill>
              <a:srgbClr val="FFD9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Rectangle: Rounded Corners 67">
            <a:extLst>
              <a:ext uri="{FF2B5EF4-FFF2-40B4-BE49-F238E27FC236}">
                <a16:creationId xmlns:a16="http://schemas.microsoft.com/office/drawing/2014/main" id="{C842066D-B0A7-2AB4-03FE-1CD7F21C330F}"/>
              </a:ext>
            </a:extLst>
          </p:cNvPr>
          <p:cNvSpPr/>
          <p:nvPr/>
        </p:nvSpPr>
        <p:spPr>
          <a:xfrm>
            <a:off x="8688804" y="2826505"/>
            <a:ext cx="488465" cy="306793"/>
          </a:xfrm>
          <a:prstGeom prst="roundRect">
            <a:avLst/>
          </a:prstGeom>
          <a:solidFill>
            <a:srgbClr val="FF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: Rounded Corners 67">
            <a:extLst>
              <a:ext uri="{FF2B5EF4-FFF2-40B4-BE49-F238E27FC236}">
                <a16:creationId xmlns:a16="http://schemas.microsoft.com/office/drawing/2014/main" id="{A36B60EA-B2BD-2A9B-31B5-805FC018960C}"/>
              </a:ext>
            </a:extLst>
          </p:cNvPr>
          <p:cNvSpPr/>
          <p:nvPr/>
        </p:nvSpPr>
        <p:spPr>
          <a:xfrm>
            <a:off x="8688803" y="3630117"/>
            <a:ext cx="488465" cy="306793"/>
          </a:xfrm>
          <a:prstGeom prst="roundRect">
            <a:avLst/>
          </a:prstGeom>
          <a:solidFill>
            <a:srgbClr val="FF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54315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38" grpId="0"/>
      <p:bldP spid="53" grpId="0" animBg="1"/>
      <p:bldP spid="54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au 3">
                <a:extLst>
                  <a:ext uri="{FF2B5EF4-FFF2-40B4-BE49-F238E27FC236}">
                    <a16:creationId xmlns:a16="http://schemas.microsoft.com/office/drawing/2014/main" id="{EC0E011F-D6A2-BC20-D8E2-94D2DCA1FF2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16468747"/>
                  </p:ext>
                </p:extLst>
              </p:nvPr>
            </p:nvGraphicFramePr>
            <p:xfrm>
              <a:off x="1094442" y="2150186"/>
              <a:ext cx="2865465" cy="43216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73093">
                      <a:extLst>
                        <a:ext uri="{9D8B030D-6E8A-4147-A177-3AD203B41FA5}">
                          <a16:colId xmlns:a16="http://schemas.microsoft.com/office/drawing/2014/main" val="4095302120"/>
                        </a:ext>
                      </a:extLst>
                    </a:gridCol>
                    <a:gridCol w="573093">
                      <a:extLst>
                        <a:ext uri="{9D8B030D-6E8A-4147-A177-3AD203B41FA5}">
                          <a16:colId xmlns:a16="http://schemas.microsoft.com/office/drawing/2014/main" val="1868336644"/>
                        </a:ext>
                      </a:extLst>
                    </a:gridCol>
                    <a:gridCol w="573093">
                      <a:extLst>
                        <a:ext uri="{9D8B030D-6E8A-4147-A177-3AD203B41FA5}">
                          <a16:colId xmlns:a16="http://schemas.microsoft.com/office/drawing/2014/main" val="1397420293"/>
                        </a:ext>
                      </a:extLst>
                    </a:gridCol>
                    <a:gridCol w="573093">
                      <a:extLst>
                        <a:ext uri="{9D8B030D-6E8A-4147-A177-3AD203B41FA5}">
                          <a16:colId xmlns:a16="http://schemas.microsoft.com/office/drawing/2014/main" val="3714506217"/>
                        </a:ext>
                      </a:extLst>
                    </a:gridCol>
                    <a:gridCol w="573093">
                      <a:extLst>
                        <a:ext uri="{9D8B030D-6E8A-4147-A177-3AD203B41FA5}">
                          <a16:colId xmlns:a16="http://schemas.microsoft.com/office/drawing/2014/main" val="2633867009"/>
                        </a:ext>
                      </a:extLst>
                    </a:gridCol>
                  </a:tblGrid>
                  <a:tr h="43216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𝜑</m:t>
                                    </m:r>
                                  </m:e>
                                  <m:sub>
                                    <m:r>
                                      <a:rPr lang="fr-F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FR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𝜑</m:t>
                                    </m:r>
                                  </m:e>
                                  <m:sub>
                                    <m:r>
                                      <a:rPr lang="fr-F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FR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𝜑</m:t>
                                    </m:r>
                                  </m:e>
                                  <m:sub>
                                    <m:r>
                                      <a:rPr lang="fr-F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FR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b="0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𝜑</m:t>
                                    </m:r>
                                  </m:e>
                                  <m:sub>
                                    <m:r>
                                      <a:rPr lang="fr-F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FR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491595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au 3">
                <a:extLst>
                  <a:ext uri="{FF2B5EF4-FFF2-40B4-BE49-F238E27FC236}">
                    <a16:creationId xmlns:a16="http://schemas.microsoft.com/office/drawing/2014/main" id="{EC0E011F-D6A2-BC20-D8E2-94D2DCA1FF2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16468747"/>
                  </p:ext>
                </p:extLst>
              </p:nvPr>
            </p:nvGraphicFramePr>
            <p:xfrm>
              <a:off x="1094442" y="2150186"/>
              <a:ext cx="2865465" cy="43216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73093">
                      <a:extLst>
                        <a:ext uri="{9D8B030D-6E8A-4147-A177-3AD203B41FA5}">
                          <a16:colId xmlns:a16="http://schemas.microsoft.com/office/drawing/2014/main" val="4095302120"/>
                        </a:ext>
                      </a:extLst>
                    </a:gridCol>
                    <a:gridCol w="573093">
                      <a:extLst>
                        <a:ext uri="{9D8B030D-6E8A-4147-A177-3AD203B41FA5}">
                          <a16:colId xmlns:a16="http://schemas.microsoft.com/office/drawing/2014/main" val="1868336644"/>
                        </a:ext>
                      </a:extLst>
                    </a:gridCol>
                    <a:gridCol w="573093">
                      <a:extLst>
                        <a:ext uri="{9D8B030D-6E8A-4147-A177-3AD203B41FA5}">
                          <a16:colId xmlns:a16="http://schemas.microsoft.com/office/drawing/2014/main" val="1397420293"/>
                        </a:ext>
                      </a:extLst>
                    </a:gridCol>
                    <a:gridCol w="573093">
                      <a:extLst>
                        <a:ext uri="{9D8B030D-6E8A-4147-A177-3AD203B41FA5}">
                          <a16:colId xmlns:a16="http://schemas.microsoft.com/office/drawing/2014/main" val="3714506217"/>
                        </a:ext>
                      </a:extLst>
                    </a:gridCol>
                    <a:gridCol w="573093">
                      <a:extLst>
                        <a:ext uri="{9D8B030D-6E8A-4147-A177-3AD203B41FA5}">
                          <a16:colId xmlns:a16="http://schemas.microsoft.com/office/drawing/2014/main" val="2633867009"/>
                        </a:ext>
                      </a:extLst>
                    </a:gridCol>
                  </a:tblGrid>
                  <a:tr h="432169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6944" r="-401064" b="-69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00000" t="-6944" r="-301064" b="-69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97895" t="-6944" r="-197895" b="-69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b="0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401064" t="-6944" b="-694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44915955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19" name="Connecteur droit avec flèche 18">
            <a:extLst>
              <a:ext uri="{FF2B5EF4-FFF2-40B4-BE49-F238E27FC236}">
                <a16:creationId xmlns:a16="http://schemas.microsoft.com/office/drawing/2014/main" id="{9C445476-2FE5-9422-E242-77B24C15E0C2}"/>
              </a:ext>
            </a:extLst>
          </p:cNvPr>
          <p:cNvCxnSpPr/>
          <p:nvPr/>
        </p:nvCxnSpPr>
        <p:spPr>
          <a:xfrm>
            <a:off x="4484253" y="2434726"/>
            <a:ext cx="52647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ZoneTexte 21">
                <a:extLst>
                  <a:ext uri="{FF2B5EF4-FFF2-40B4-BE49-F238E27FC236}">
                    <a16:creationId xmlns:a16="http://schemas.microsoft.com/office/drawing/2014/main" id="{BC5E3268-8BFD-10AD-A1CF-BD3B62D380BD}"/>
                  </a:ext>
                </a:extLst>
              </p:cNvPr>
              <p:cNvSpPr txBox="1"/>
              <p:nvPr/>
            </p:nvSpPr>
            <p:spPr>
              <a:xfrm>
                <a:off x="5435714" y="2223485"/>
                <a:ext cx="10681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𝝋</m:t>
                          </m:r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22" name="ZoneTexte 21">
                <a:extLst>
                  <a:ext uri="{FF2B5EF4-FFF2-40B4-BE49-F238E27FC236}">
                    <a16:creationId xmlns:a16="http://schemas.microsoft.com/office/drawing/2014/main" id="{BC5E3268-8BFD-10AD-A1CF-BD3B62D380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5714" y="2223485"/>
                <a:ext cx="1068150" cy="369332"/>
              </a:xfrm>
              <a:prstGeom prst="rect">
                <a:avLst/>
              </a:prstGeom>
              <a:blipFill>
                <a:blip r:embed="rId4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2" name="Tableau 31">
                <a:extLst>
                  <a:ext uri="{FF2B5EF4-FFF2-40B4-BE49-F238E27FC236}">
                    <a16:creationId xmlns:a16="http://schemas.microsoft.com/office/drawing/2014/main" id="{32CA4855-6338-8E9D-A6F9-EC8EC20B833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57876210"/>
                  </p:ext>
                </p:extLst>
              </p:nvPr>
            </p:nvGraphicFramePr>
            <p:xfrm>
              <a:off x="1073431" y="3231915"/>
              <a:ext cx="2865465" cy="43216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66979">
                      <a:extLst>
                        <a:ext uri="{9D8B030D-6E8A-4147-A177-3AD203B41FA5}">
                          <a16:colId xmlns:a16="http://schemas.microsoft.com/office/drawing/2014/main" val="4095302120"/>
                        </a:ext>
                      </a:extLst>
                    </a:gridCol>
                    <a:gridCol w="479207">
                      <a:extLst>
                        <a:ext uri="{9D8B030D-6E8A-4147-A177-3AD203B41FA5}">
                          <a16:colId xmlns:a16="http://schemas.microsoft.com/office/drawing/2014/main" val="1868336644"/>
                        </a:ext>
                      </a:extLst>
                    </a:gridCol>
                    <a:gridCol w="573093">
                      <a:extLst>
                        <a:ext uri="{9D8B030D-6E8A-4147-A177-3AD203B41FA5}">
                          <a16:colId xmlns:a16="http://schemas.microsoft.com/office/drawing/2014/main" val="1397420293"/>
                        </a:ext>
                      </a:extLst>
                    </a:gridCol>
                    <a:gridCol w="573093">
                      <a:extLst>
                        <a:ext uri="{9D8B030D-6E8A-4147-A177-3AD203B41FA5}">
                          <a16:colId xmlns:a16="http://schemas.microsoft.com/office/drawing/2014/main" val="3714506217"/>
                        </a:ext>
                      </a:extLst>
                    </a:gridCol>
                    <a:gridCol w="573093">
                      <a:extLst>
                        <a:ext uri="{9D8B030D-6E8A-4147-A177-3AD203B41FA5}">
                          <a16:colId xmlns:a16="http://schemas.microsoft.com/office/drawing/2014/main" val="2633867009"/>
                        </a:ext>
                      </a:extLst>
                    </a:gridCol>
                  </a:tblGrid>
                  <a:tr h="43216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𝜑</m:t>
                                    </m:r>
                                  </m:e>
                                  <m:sub>
                                    <m:r>
                                      <a:rPr lang="fr-F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FR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𝜑</m:t>
                                    </m:r>
                                  </m:e>
                                  <m:sub>
                                    <m:r>
                                      <a:rPr lang="fr-F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FR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𝜑</m:t>
                                    </m:r>
                                  </m:e>
                                  <m:sub>
                                    <m:r>
                                      <a:rPr lang="fr-F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FR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b="0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𝜑</m:t>
                                    </m:r>
                                  </m:e>
                                  <m:sub>
                                    <m:r>
                                      <a:rPr lang="fr-F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FR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491595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2" name="Tableau 31">
                <a:extLst>
                  <a:ext uri="{FF2B5EF4-FFF2-40B4-BE49-F238E27FC236}">
                    <a16:creationId xmlns:a16="http://schemas.microsoft.com/office/drawing/2014/main" id="{32CA4855-6338-8E9D-A6F9-EC8EC20B833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57876210"/>
                  </p:ext>
                </p:extLst>
              </p:nvPr>
            </p:nvGraphicFramePr>
            <p:xfrm>
              <a:off x="1073431" y="3231915"/>
              <a:ext cx="2865465" cy="43216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66979">
                      <a:extLst>
                        <a:ext uri="{9D8B030D-6E8A-4147-A177-3AD203B41FA5}">
                          <a16:colId xmlns:a16="http://schemas.microsoft.com/office/drawing/2014/main" val="4095302120"/>
                        </a:ext>
                      </a:extLst>
                    </a:gridCol>
                    <a:gridCol w="479207">
                      <a:extLst>
                        <a:ext uri="{9D8B030D-6E8A-4147-A177-3AD203B41FA5}">
                          <a16:colId xmlns:a16="http://schemas.microsoft.com/office/drawing/2014/main" val="1868336644"/>
                        </a:ext>
                      </a:extLst>
                    </a:gridCol>
                    <a:gridCol w="573093">
                      <a:extLst>
                        <a:ext uri="{9D8B030D-6E8A-4147-A177-3AD203B41FA5}">
                          <a16:colId xmlns:a16="http://schemas.microsoft.com/office/drawing/2014/main" val="1397420293"/>
                        </a:ext>
                      </a:extLst>
                    </a:gridCol>
                    <a:gridCol w="573093">
                      <a:extLst>
                        <a:ext uri="{9D8B030D-6E8A-4147-A177-3AD203B41FA5}">
                          <a16:colId xmlns:a16="http://schemas.microsoft.com/office/drawing/2014/main" val="3714506217"/>
                        </a:ext>
                      </a:extLst>
                    </a:gridCol>
                    <a:gridCol w="573093">
                      <a:extLst>
                        <a:ext uri="{9D8B030D-6E8A-4147-A177-3AD203B41FA5}">
                          <a16:colId xmlns:a16="http://schemas.microsoft.com/office/drawing/2014/main" val="2633867009"/>
                        </a:ext>
                      </a:extLst>
                    </a:gridCol>
                  </a:tblGrid>
                  <a:tr h="432169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t="-6944" r="-328182" b="-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41026" t="-6944" r="-362821" b="-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97895" t="-6944" r="-197895" b="-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b="0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401064" t="-6944" b="-555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44915955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33" name="Connecteur droit avec flèche 32">
            <a:extLst>
              <a:ext uri="{FF2B5EF4-FFF2-40B4-BE49-F238E27FC236}">
                <a16:creationId xmlns:a16="http://schemas.microsoft.com/office/drawing/2014/main" id="{2BD97DEA-47DA-AB95-6387-6E0E31BECA05}"/>
              </a:ext>
            </a:extLst>
          </p:cNvPr>
          <p:cNvCxnSpPr/>
          <p:nvPr/>
        </p:nvCxnSpPr>
        <p:spPr>
          <a:xfrm>
            <a:off x="4484253" y="3496146"/>
            <a:ext cx="52647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ZoneTexte 34">
                <a:extLst>
                  <a:ext uri="{FF2B5EF4-FFF2-40B4-BE49-F238E27FC236}">
                    <a16:creationId xmlns:a16="http://schemas.microsoft.com/office/drawing/2014/main" id="{52A74F97-E380-2ED7-7CB5-378A15FD1101}"/>
                  </a:ext>
                </a:extLst>
              </p:cNvPr>
              <p:cNvSpPr txBox="1"/>
              <p:nvPr/>
            </p:nvSpPr>
            <p:spPr>
              <a:xfrm>
                <a:off x="5440612" y="3268720"/>
                <a:ext cx="194682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fr-FR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b="1" i="1">
                                <a:latin typeface="Cambria Math" panose="02040503050406030204" pitchFamily="18" charset="0"/>
                              </a:rPr>
                              <m:t>𝝋</m:t>
                            </m:r>
                          </m:e>
                          <m:sup>
                            <m:r>
                              <a:rPr lang="fr-FR" b="1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b="1" i="1" smtClean="0">
                        <a:latin typeface="Cambria Math" panose="02040503050406030204" pitchFamily="18" charset="0"/>
                      </a:rPr>
                      <m:t>𝝋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b="0" i="0" dirty="0">
                    <a:latin typeface="+mj-lt"/>
                  </a:rPr>
                  <a:t> </a:t>
                </a:r>
                <a:r>
                  <a:rPr lang="fr-FR" i="0" dirty="0">
                    <a:latin typeface="+mj-lt"/>
                  </a:rPr>
                  <a:t>👎</a:t>
                </a:r>
                <a:endParaRPr lang="fr-FR" dirty="0"/>
              </a:p>
            </p:txBody>
          </p:sp>
        </mc:Choice>
        <mc:Fallback xmlns="">
          <p:sp>
            <p:nvSpPr>
              <p:cNvPr id="35" name="ZoneTexte 34">
                <a:extLst>
                  <a:ext uri="{FF2B5EF4-FFF2-40B4-BE49-F238E27FC236}">
                    <a16:creationId xmlns:a16="http://schemas.microsoft.com/office/drawing/2014/main" id="{52A74F97-E380-2ED7-7CB5-378A15FD11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0612" y="3268720"/>
                <a:ext cx="1946824" cy="369332"/>
              </a:xfrm>
              <a:prstGeom prst="rect">
                <a:avLst/>
              </a:prstGeom>
              <a:blipFill>
                <a:blip r:embed="rId6"/>
                <a:stretch>
                  <a:fillRect t="-6557" r="-1563"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ZoneTexte 40">
                <a:extLst>
                  <a:ext uri="{FF2B5EF4-FFF2-40B4-BE49-F238E27FC236}">
                    <a16:creationId xmlns:a16="http://schemas.microsoft.com/office/drawing/2014/main" id="{4D6F5785-1803-586B-3C93-5A298E7A6BDB}"/>
                  </a:ext>
                </a:extLst>
              </p:cNvPr>
              <p:cNvSpPr txBox="1"/>
              <p:nvPr/>
            </p:nvSpPr>
            <p:spPr>
              <a:xfrm>
                <a:off x="1071563" y="3305508"/>
                <a:ext cx="106815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2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fr-FR" sz="1200" b="0" i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fr-FR" sz="12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𝜙</m:t>
                      </m:r>
                    </m:oMath>
                  </m:oMathPara>
                </a14:m>
                <a:endParaRPr lang="fr-FR" sz="12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41" name="ZoneTexte 40">
                <a:extLst>
                  <a:ext uri="{FF2B5EF4-FFF2-40B4-BE49-F238E27FC236}">
                    <a16:creationId xmlns:a16="http://schemas.microsoft.com/office/drawing/2014/main" id="{4D6F5785-1803-586B-3C93-5A298E7A6B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1563" y="3305508"/>
                <a:ext cx="1068150" cy="276999"/>
              </a:xfrm>
              <a:prstGeom prst="rect">
                <a:avLst/>
              </a:prstGeom>
              <a:blipFill>
                <a:blip r:embed="rId7"/>
                <a:stretch>
                  <a:fillRect b="-652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9" name="Tableau 48">
                <a:extLst>
                  <a:ext uri="{FF2B5EF4-FFF2-40B4-BE49-F238E27FC236}">
                    <a16:creationId xmlns:a16="http://schemas.microsoft.com/office/drawing/2014/main" id="{D15C4234-C3FB-712B-8734-C463F99EA68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26364601"/>
                  </p:ext>
                </p:extLst>
              </p:nvPr>
            </p:nvGraphicFramePr>
            <p:xfrm>
              <a:off x="1071563" y="4316915"/>
              <a:ext cx="2865465" cy="43216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72809">
                      <a:extLst>
                        <a:ext uri="{9D8B030D-6E8A-4147-A177-3AD203B41FA5}">
                          <a16:colId xmlns:a16="http://schemas.microsoft.com/office/drawing/2014/main" val="4095302120"/>
                        </a:ext>
                      </a:extLst>
                    </a:gridCol>
                    <a:gridCol w="673377">
                      <a:extLst>
                        <a:ext uri="{9D8B030D-6E8A-4147-A177-3AD203B41FA5}">
                          <a16:colId xmlns:a16="http://schemas.microsoft.com/office/drawing/2014/main" val="1868336644"/>
                        </a:ext>
                      </a:extLst>
                    </a:gridCol>
                    <a:gridCol w="573093">
                      <a:extLst>
                        <a:ext uri="{9D8B030D-6E8A-4147-A177-3AD203B41FA5}">
                          <a16:colId xmlns:a16="http://schemas.microsoft.com/office/drawing/2014/main" val="1397420293"/>
                        </a:ext>
                      </a:extLst>
                    </a:gridCol>
                    <a:gridCol w="573093">
                      <a:extLst>
                        <a:ext uri="{9D8B030D-6E8A-4147-A177-3AD203B41FA5}">
                          <a16:colId xmlns:a16="http://schemas.microsoft.com/office/drawing/2014/main" val="3714506217"/>
                        </a:ext>
                      </a:extLst>
                    </a:gridCol>
                    <a:gridCol w="573093">
                      <a:extLst>
                        <a:ext uri="{9D8B030D-6E8A-4147-A177-3AD203B41FA5}">
                          <a16:colId xmlns:a16="http://schemas.microsoft.com/office/drawing/2014/main" val="2633867009"/>
                        </a:ext>
                      </a:extLst>
                    </a:gridCol>
                  </a:tblGrid>
                  <a:tr h="43216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𝜑</m:t>
                                    </m:r>
                                  </m:e>
                                  <m:sub>
                                    <m:r>
                                      <a:rPr lang="fr-F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FR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𝜑</m:t>
                                    </m:r>
                                  </m:e>
                                  <m:sub>
                                    <m:r>
                                      <a:rPr lang="fr-F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FR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𝜑</m:t>
                                    </m:r>
                                  </m:e>
                                  <m:sub>
                                    <m:r>
                                      <a:rPr lang="fr-F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FR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b="0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𝜑</m:t>
                                    </m:r>
                                  </m:e>
                                  <m:sub>
                                    <m:r>
                                      <a:rPr lang="fr-F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FR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491595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9" name="Tableau 48">
                <a:extLst>
                  <a:ext uri="{FF2B5EF4-FFF2-40B4-BE49-F238E27FC236}">
                    <a16:creationId xmlns:a16="http://schemas.microsoft.com/office/drawing/2014/main" id="{D15C4234-C3FB-712B-8734-C463F99EA68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26364601"/>
                  </p:ext>
                </p:extLst>
              </p:nvPr>
            </p:nvGraphicFramePr>
            <p:xfrm>
              <a:off x="1071563" y="4316915"/>
              <a:ext cx="2865465" cy="43216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72809">
                      <a:extLst>
                        <a:ext uri="{9D8B030D-6E8A-4147-A177-3AD203B41FA5}">
                          <a16:colId xmlns:a16="http://schemas.microsoft.com/office/drawing/2014/main" val="4095302120"/>
                        </a:ext>
                      </a:extLst>
                    </a:gridCol>
                    <a:gridCol w="673377">
                      <a:extLst>
                        <a:ext uri="{9D8B030D-6E8A-4147-A177-3AD203B41FA5}">
                          <a16:colId xmlns:a16="http://schemas.microsoft.com/office/drawing/2014/main" val="1868336644"/>
                        </a:ext>
                      </a:extLst>
                    </a:gridCol>
                    <a:gridCol w="573093">
                      <a:extLst>
                        <a:ext uri="{9D8B030D-6E8A-4147-A177-3AD203B41FA5}">
                          <a16:colId xmlns:a16="http://schemas.microsoft.com/office/drawing/2014/main" val="1397420293"/>
                        </a:ext>
                      </a:extLst>
                    </a:gridCol>
                    <a:gridCol w="573093">
                      <a:extLst>
                        <a:ext uri="{9D8B030D-6E8A-4147-A177-3AD203B41FA5}">
                          <a16:colId xmlns:a16="http://schemas.microsoft.com/office/drawing/2014/main" val="3714506217"/>
                        </a:ext>
                      </a:extLst>
                    </a:gridCol>
                    <a:gridCol w="573093">
                      <a:extLst>
                        <a:ext uri="{9D8B030D-6E8A-4147-A177-3AD203B41FA5}">
                          <a16:colId xmlns:a16="http://schemas.microsoft.com/office/drawing/2014/main" val="2633867009"/>
                        </a:ext>
                      </a:extLst>
                    </a:gridCol>
                  </a:tblGrid>
                  <a:tr h="432169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8"/>
                          <a:stretch>
                            <a:fillRect t="-6944" r="-503846" b="-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8"/>
                          <a:stretch>
                            <a:fillRect l="-70909" t="-6944" r="-257273" b="-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8"/>
                          <a:stretch>
                            <a:fillRect l="-197895" t="-6944" r="-197895" b="-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b="0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8"/>
                          <a:stretch>
                            <a:fillRect l="-401064" t="-6944" b="-555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44915955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50" name="Connecteur droit avec flèche 49">
            <a:extLst>
              <a:ext uri="{FF2B5EF4-FFF2-40B4-BE49-F238E27FC236}">
                <a16:creationId xmlns:a16="http://schemas.microsoft.com/office/drawing/2014/main" id="{34AF936D-C277-5F25-9B5F-DF99D3052A5E}"/>
              </a:ext>
            </a:extLst>
          </p:cNvPr>
          <p:cNvCxnSpPr/>
          <p:nvPr/>
        </p:nvCxnSpPr>
        <p:spPr>
          <a:xfrm>
            <a:off x="4484253" y="4554328"/>
            <a:ext cx="52647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ZoneTexte 51">
                <a:extLst>
                  <a:ext uri="{FF2B5EF4-FFF2-40B4-BE49-F238E27FC236}">
                    <a16:creationId xmlns:a16="http://schemas.microsoft.com/office/drawing/2014/main" id="{406BAE80-7F70-F5C9-FBA3-CF35BFDAB574}"/>
                  </a:ext>
                </a:extLst>
              </p:cNvPr>
              <p:cNvSpPr txBox="1"/>
              <p:nvPr/>
            </p:nvSpPr>
            <p:spPr>
              <a:xfrm>
                <a:off x="5440612" y="4313955"/>
                <a:ext cx="208923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fr-FR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b="1" i="1">
                                <a:latin typeface="Cambria Math" panose="02040503050406030204" pitchFamily="18" charset="0"/>
                              </a:rPr>
                              <m:t>𝝋</m:t>
                            </m:r>
                          </m:e>
                          <m:sup>
                            <m:r>
                              <a:rPr lang="fr-FR" b="1" i="1" smtClean="0">
                                <a:latin typeface="Cambria Math" panose="02040503050406030204" pitchFamily="18" charset="0"/>
                              </a:rPr>
                              <m:t>′′</m:t>
                            </m:r>
                          </m:sup>
                        </m:sSup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b="1" i="1" smtClean="0">
                        <a:latin typeface="Cambria Math" panose="02040503050406030204" pitchFamily="18" charset="0"/>
                      </a:rPr>
                      <m:t>𝝋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/>
                  <a:t> 👍</a:t>
                </a:r>
              </a:p>
            </p:txBody>
          </p:sp>
        </mc:Choice>
        <mc:Fallback xmlns="">
          <p:sp>
            <p:nvSpPr>
              <p:cNvPr id="52" name="ZoneTexte 51">
                <a:extLst>
                  <a:ext uri="{FF2B5EF4-FFF2-40B4-BE49-F238E27FC236}">
                    <a16:creationId xmlns:a16="http://schemas.microsoft.com/office/drawing/2014/main" id="{406BAE80-7F70-F5C9-FBA3-CF35BFDAB5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0612" y="4313955"/>
                <a:ext cx="2089233" cy="369332"/>
              </a:xfrm>
              <a:prstGeom prst="rect">
                <a:avLst/>
              </a:prstGeom>
              <a:blipFill>
                <a:blip r:embed="rId9"/>
                <a:stretch>
                  <a:fillRect t="-8333" b="-2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ZoneTexte 57">
                <a:extLst>
                  <a:ext uri="{FF2B5EF4-FFF2-40B4-BE49-F238E27FC236}">
                    <a16:creationId xmlns:a16="http://schemas.microsoft.com/office/drawing/2014/main" id="{21CE6A98-D7CA-1611-E12F-F7BCEA58EF4C}"/>
                  </a:ext>
                </a:extLst>
              </p:cNvPr>
              <p:cNvSpPr txBox="1"/>
              <p:nvPr/>
            </p:nvSpPr>
            <p:spPr>
              <a:xfrm>
                <a:off x="1529910" y="4389896"/>
                <a:ext cx="106815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2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fr-FR" sz="1200" b="0" i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fr-FR" sz="12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𝜙</m:t>
                      </m:r>
                    </m:oMath>
                  </m:oMathPara>
                </a14:m>
                <a:endParaRPr lang="fr-FR" sz="12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58" name="ZoneTexte 57">
                <a:extLst>
                  <a:ext uri="{FF2B5EF4-FFF2-40B4-BE49-F238E27FC236}">
                    <a16:creationId xmlns:a16="http://schemas.microsoft.com/office/drawing/2014/main" id="{21CE6A98-D7CA-1611-E12F-F7BCEA58EF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9910" y="4389896"/>
                <a:ext cx="1068150" cy="276999"/>
              </a:xfrm>
              <a:prstGeom prst="rect">
                <a:avLst/>
              </a:prstGeom>
              <a:blipFill>
                <a:blip r:embed="rId7"/>
                <a:stretch>
                  <a:fillRect b="-652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3" name="Connecteur droit avec flèche 62">
            <a:extLst>
              <a:ext uri="{FF2B5EF4-FFF2-40B4-BE49-F238E27FC236}">
                <a16:creationId xmlns:a16="http://schemas.microsoft.com/office/drawing/2014/main" id="{659EA3EA-CCB9-A59A-25C6-8C521752C9DF}"/>
              </a:ext>
            </a:extLst>
          </p:cNvPr>
          <p:cNvCxnSpPr/>
          <p:nvPr/>
        </p:nvCxnSpPr>
        <p:spPr>
          <a:xfrm>
            <a:off x="4484253" y="5896548"/>
            <a:ext cx="52647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ZoneTexte 64">
                <a:extLst>
                  <a:ext uri="{FF2B5EF4-FFF2-40B4-BE49-F238E27FC236}">
                    <a16:creationId xmlns:a16="http://schemas.microsoft.com/office/drawing/2014/main" id="{C2777E84-64E6-556D-5C76-15B939812711}"/>
                  </a:ext>
                </a:extLst>
              </p:cNvPr>
              <p:cNvSpPr txBox="1"/>
              <p:nvPr/>
            </p:nvSpPr>
            <p:spPr>
              <a:xfrm>
                <a:off x="5435714" y="5674295"/>
                <a:ext cx="139621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fr-FR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b="1" i="1">
                                <a:latin typeface="Cambria Math" panose="02040503050406030204" pitchFamily="18" charset="0"/>
                              </a:rPr>
                              <m:t>𝝋</m:t>
                            </m:r>
                          </m:e>
                          <m:sup>
                            <m:r>
                              <a:rPr lang="fr-FR" b="1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</m:oMath>
                </a14:m>
                <a:r>
                  <a:rPr lang="fr-FR" b="0" i="0" dirty="0">
                    <a:latin typeface="+mj-lt"/>
                  </a:rPr>
                  <a:t> </a:t>
                </a:r>
                <a:r>
                  <a:rPr lang="fr-FR" i="0" dirty="0">
                    <a:latin typeface="+mj-lt"/>
                  </a:rPr>
                  <a:t>👌</a:t>
                </a:r>
                <a:endParaRPr lang="fr-FR" dirty="0"/>
              </a:p>
            </p:txBody>
          </p:sp>
        </mc:Choice>
        <mc:Fallback xmlns="">
          <p:sp>
            <p:nvSpPr>
              <p:cNvPr id="65" name="ZoneTexte 64">
                <a:extLst>
                  <a:ext uri="{FF2B5EF4-FFF2-40B4-BE49-F238E27FC236}">
                    <a16:creationId xmlns:a16="http://schemas.microsoft.com/office/drawing/2014/main" id="{C2777E84-64E6-556D-5C76-15B9398127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5714" y="5674295"/>
                <a:ext cx="1396210" cy="369332"/>
              </a:xfrm>
              <a:prstGeom prst="rect">
                <a:avLst/>
              </a:prstGeom>
              <a:blipFill>
                <a:blip r:embed="rId10"/>
                <a:stretch>
                  <a:fillRect t="-10000" b="-2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8" name="Tableau 77">
                <a:extLst>
                  <a:ext uri="{FF2B5EF4-FFF2-40B4-BE49-F238E27FC236}">
                    <a16:creationId xmlns:a16="http://schemas.microsoft.com/office/drawing/2014/main" id="{BA546EB3-7544-0671-F8E7-105A4ED4965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16579826"/>
                  </p:ext>
                </p:extLst>
              </p:nvPr>
            </p:nvGraphicFramePr>
            <p:xfrm>
              <a:off x="1081233" y="5620740"/>
              <a:ext cx="2865465" cy="43216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73093">
                      <a:extLst>
                        <a:ext uri="{9D8B030D-6E8A-4147-A177-3AD203B41FA5}">
                          <a16:colId xmlns:a16="http://schemas.microsoft.com/office/drawing/2014/main" val="4095302120"/>
                        </a:ext>
                      </a:extLst>
                    </a:gridCol>
                    <a:gridCol w="573093">
                      <a:extLst>
                        <a:ext uri="{9D8B030D-6E8A-4147-A177-3AD203B41FA5}">
                          <a16:colId xmlns:a16="http://schemas.microsoft.com/office/drawing/2014/main" val="1868336644"/>
                        </a:ext>
                      </a:extLst>
                    </a:gridCol>
                    <a:gridCol w="573093">
                      <a:extLst>
                        <a:ext uri="{9D8B030D-6E8A-4147-A177-3AD203B41FA5}">
                          <a16:colId xmlns:a16="http://schemas.microsoft.com/office/drawing/2014/main" val="1397420293"/>
                        </a:ext>
                      </a:extLst>
                    </a:gridCol>
                    <a:gridCol w="573093">
                      <a:extLst>
                        <a:ext uri="{9D8B030D-6E8A-4147-A177-3AD203B41FA5}">
                          <a16:colId xmlns:a16="http://schemas.microsoft.com/office/drawing/2014/main" val="3714506217"/>
                        </a:ext>
                      </a:extLst>
                    </a:gridCol>
                    <a:gridCol w="573093">
                      <a:extLst>
                        <a:ext uri="{9D8B030D-6E8A-4147-A177-3AD203B41FA5}">
                          <a16:colId xmlns:a16="http://schemas.microsoft.com/office/drawing/2014/main" val="2633867009"/>
                        </a:ext>
                      </a:extLst>
                    </a:gridCol>
                  </a:tblGrid>
                  <a:tr h="43216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F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F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𝜑</m:t>
                                    </m:r>
                                  </m:e>
                                  <m:sub>
                                    <m:r>
                                      <a:rPr lang="fr-F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fr-F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FR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F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F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𝜑</m:t>
                                    </m:r>
                                  </m:e>
                                  <m:sub>
                                    <m:r>
                                      <a:rPr lang="fr-F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fr-F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FR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F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F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𝜑</m:t>
                                    </m:r>
                                  </m:e>
                                  <m:sub>
                                    <m:r>
                                      <a:rPr lang="fr-F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a:rPr lang="fr-F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FR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b="0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F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F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𝜑</m:t>
                                    </m:r>
                                  </m:e>
                                  <m:sub>
                                    <m:r>
                                      <a:rPr lang="fr-F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  <m:sup>
                                    <m:r>
                                      <a:rPr lang="fr-F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FR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491595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8" name="Tableau 77">
                <a:extLst>
                  <a:ext uri="{FF2B5EF4-FFF2-40B4-BE49-F238E27FC236}">
                    <a16:creationId xmlns:a16="http://schemas.microsoft.com/office/drawing/2014/main" id="{BA546EB3-7544-0671-F8E7-105A4ED4965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16579826"/>
                  </p:ext>
                </p:extLst>
              </p:nvPr>
            </p:nvGraphicFramePr>
            <p:xfrm>
              <a:off x="1081233" y="5620740"/>
              <a:ext cx="2865465" cy="43216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73093">
                      <a:extLst>
                        <a:ext uri="{9D8B030D-6E8A-4147-A177-3AD203B41FA5}">
                          <a16:colId xmlns:a16="http://schemas.microsoft.com/office/drawing/2014/main" val="4095302120"/>
                        </a:ext>
                      </a:extLst>
                    </a:gridCol>
                    <a:gridCol w="573093">
                      <a:extLst>
                        <a:ext uri="{9D8B030D-6E8A-4147-A177-3AD203B41FA5}">
                          <a16:colId xmlns:a16="http://schemas.microsoft.com/office/drawing/2014/main" val="1868336644"/>
                        </a:ext>
                      </a:extLst>
                    </a:gridCol>
                    <a:gridCol w="573093">
                      <a:extLst>
                        <a:ext uri="{9D8B030D-6E8A-4147-A177-3AD203B41FA5}">
                          <a16:colId xmlns:a16="http://schemas.microsoft.com/office/drawing/2014/main" val="1397420293"/>
                        </a:ext>
                      </a:extLst>
                    </a:gridCol>
                    <a:gridCol w="573093">
                      <a:extLst>
                        <a:ext uri="{9D8B030D-6E8A-4147-A177-3AD203B41FA5}">
                          <a16:colId xmlns:a16="http://schemas.microsoft.com/office/drawing/2014/main" val="3714506217"/>
                        </a:ext>
                      </a:extLst>
                    </a:gridCol>
                    <a:gridCol w="573093">
                      <a:extLst>
                        <a:ext uri="{9D8B030D-6E8A-4147-A177-3AD203B41FA5}">
                          <a16:colId xmlns:a16="http://schemas.microsoft.com/office/drawing/2014/main" val="2633867009"/>
                        </a:ext>
                      </a:extLst>
                    </a:gridCol>
                  </a:tblGrid>
                  <a:tr h="432169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1"/>
                          <a:stretch>
                            <a:fillRect t="-7042" r="-401064" b="-70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1"/>
                          <a:stretch>
                            <a:fillRect l="-100000" t="-7042" r="-301064" b="-70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1"/>
                          <a:stretch>
                            <a:fillRect l="-197895" t="-7042" r="-197895" b="-70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b="0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1"/>
                          <a:stretch>
                            <a:fillRect l="-401064" t="-7042" b="-704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4491595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87" name="ZoneTexte 86">
            <a:extLst>
              <a:ext uri="{FF2B5EF4-FFF2-40B4-BE49-F238E27FC236}">
                <a16:creationId xmlns:a16="http://schemas.microsoft.com/office/drawing/2014/main" id="{1C2B9983-6907-64BF-FE05-56C5CB9AC75C}"/>
              </a:ext>
            </a:extLst>
          </p:cNvPr>
          <p:cNvSpPr txBox="1"/>
          <p:nvPr/>
        </p:nvSpPr>
        <p:spPr>
          <a:xfrm>
            <a:off x="897764" y="1814329"/>
            <a:ext cx="16083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fr-FR" sz="1200" dirty="0"/>
              <a:t>Initial</a:t>
            </a:r>
          </a:p>
        </p:txBody>
      </p:sp>
      <p:sp>
        <p:nvSpPr>
          <p:cNvPr id="88" name="ZoneTexte 87">
            <a:extLst>
              <a:ext uri="{FF2B5EF4-FFF2-40B4-BE49-F238E27FC236}">
                <a16:creationId xmlns:a16="http://schemas.microsoft.com/office/drawing/2014/main" id="{7559A31D-46CC-58A2-79BB-08B4741CD009}"/>
              </a:ext>
            </a:extLst>
          </p:cNvPr>
          <p:cNvSpPr txBox="1"/>
          <p:nvPr/>
        </p:nvSpPr>
        <p:spPr>
          <a:xfrm>
            <a:off x="865181" y="2954916"/>
            <a:ext cx="1480914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fr-FR" sz="1200" dirty="0" err="1"/>
              <a:t>Step</a:t>
            </a:r>
            <a:r>
              <a:rPr lang="fr-FR" sz="1200" dirty="0"/>
              <a:t> 1</a:t>
            </a:r>
          </a:p>
        </p:txBody>
      </p:sp>
      <p:sp>
        <p:nvSpPr>
          <p:cNvPr id="89" name="ZoneTexte 88">
            <a:extLst>
              <a:ext uri="{FF2B5EF4-FFF2-40B4-BE49-F238E27FC236}">
                <a16:creationId xmlns:a16="http://schemas.microsoft.com/office/drawing/2014/main" id="{1A33A20C-6FD0-C6E3-67D9-A8547E1D4B8D}"/>
              </a:ext>
            </a:extLst>
          </p:cNvPr>
          <p:cNvSpPr txBox="1"/>
          <p:nvPr/>
        </p:nvSpPr>
        <p:spPr>
          <a:xfrm>
            <a:off x="838200" y="4096838"/>
            <a:ext cx="156020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fr-FR" sz="1200" dirty="0" err="1"/>
              <a:t>Step</a:t>
            </a:r>
            <a:r>
              <a:rPr lang="fr-FR" sz="1200" dirty="0"/>
              <a:t> 2</a:t>
            </a:r>
          </a:p>
        </p:txBody>
      </p:sp>
      <p:sp>
        <p:nvSpPr>
          <p:cNvPr id="90" name="ZoneTexte 89">
            <a:extLst>
              <a:ext uri="{FF2B5EF4-FFF2-40B4-BE49-F238E27FC236}">
                <a16:creationId xmlns:a16="http://schemas.microsoft.com/office/drawing/2014/main" id="{8E215579-E278-3558-6538-3AADE70BCB4E}"/>
              </a:ext>
            </a:extLst>
          </p:cNvPr>
          <p:cNvSpPr txBox="1"/>
          <p:nvPr/>
        </p:nvSpPr>
        <p:spPr>
          <a:xfrm>
            <a:off x="898946" y="5401915"/>
            <a:ext cx="630964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fr-FR" sz="1200" dirty="0"/>
              <a:t>Final</a:t>
            </a:r>
          </a:p>
        </p:txBody>
      </p:sp>
      <p:sp>
        <p:nvSpPr>
          <p:cNvPr id="91" name="ZoneTexte 90">
            <a:extLst>
              <a:ext uri="{FF2B5EF4-FFF2-40B4-BE49-F238E27FC236}">
                <a16:creationId xmlns:a16="http://schemas.microsoft.com/office/drawing/2014/main" id="{0432847F-95F3-8098-9D76-1BA534E89B49}"/>
              </a:ext>
            </a:extLst>
          </p:cNvPr>
          <p:cNvSpPr txBox="1"/>
          <p:nvPr/>
        </p:nvSpPr>
        <p:spPr>
          <a:xfrm>
            <a:off x="996045" y="4901575"/>
            <a:ext cx="520079" cy="400110"/>
          </a:xfrm>
          <a:prstGeom prst="rect">
            <a:avLst/>
          </a:prstGeom>
          <a:noFill/>
        </p:spPr>
        <p:txBody>
          <a:bodyPr vert="wordArtVert" wrap="square" rtlCol="0" anchor="ctr">
            <a:spAutoFit/>
          </a:bodyPr>
          <a:lstStyle/>
          <a:p>
            <a:pPr algn="ctr"/>
            <a:r>
              <a:rPr lang="fr-FR" sz="2000" dirty="0"/>
              <a:t>…</a:t>
            </a:r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338E1B8E-3B5D-D648-270D-0701B671FCD1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 b="49924"/>
          <a:stretch>
            <a:fillRect/>
          </a:stretch>
        </p:blipFill>
        <p:spPr>
          <a:xfrm>
            <a:off x="7531713" y="3071383"/>
            <a:ext cx="4211788" cy="2109087"/>
          </a:xfrm>
          <a:prstGeom prst="rect">
            <a:avLst/>
          </a:prstGeom>
        </p:spPr>
      </p:pic>
      <p:sp>
        <p:nvSpPr>
          <p:cNvPr id="28" name="Titre 27">
            <a:extLst>
              <a:ext uri="{FF2B5EF4-FFF2-40B4-BE49-F238E27FC236}">
                <a16:creationId xmlns:a16="http://schemas.microsoft.com/office/drawing/2014/main" id="{2C0AC057-CAAB-9D3F-0B1D-1A3A9E9EA3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2400" dirty="0"/>
              <a:t>Backup slide</a:t>
            </a:r>
            <a:br>
              <a:rPr lang="fr-FR" dirty="0"/>
            </a:br>
            <a:r>
              <a:rPr lang="fr-FR" dirty="0"/>
              <a:t>Trial &amp; </a:t>
            </a:r>
            <a:r>
              <a:rPr lang="fr-FR" dirty="0" err="1"/>
              <a:t>Error</a:t>
            </a:r>
            <a:r>
              <a:rPr lang="fr-FR" dirty="0"/>
              <a:t> </a:t>
            </a:r>
            <a:r>
              <a:rPr lang="fr-FR" dirty="0" err="1"/>
              <a:t>approach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ZoneTexte 41">
                <a:extLst>
                  <a:ext uri="{FF2B5EF4-FFF2-40B4-BE49-F238E27FC236}">
                    <a16:creationId xmlns:a16="http://schemas.microsoft.com/office/drawing/2014/main" id="{B59DDD7A-E1F8-442C-DF22-2818D97C4E09}"/>
                  </a:ext>
                </a:extLst>
              </p:cNvPr>
              <p:cNvSpPr txBox="1"/>
              <p:nvPr/>
            </p:nvSpPr>
            <p:spPr>
              <a:xfrm rot="1865850">
                <a:off x="1536308" y="4649886"/>
                <a:ext cx="139621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600" b="0" i="1" smtClean="0"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fr-FR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fr-FR" sz="16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fr-FR" sz="1600" dirty="0"/>
              </a:p>
            </p:txBody>
          </p:sp>
        </mc:Choice>
        <mc:Fallback xmlns="">
          <p:sp>
            <p:nvSpPr>
              <p:cNvPr id="42" name="ZoneTexte 41">
                <a:extLst>
                  <a:ext uri="{FF2B5EF4-FFF2-40B4-BE49-F238E27FC236}">
                    <a16:creationId xmlns:a16="http://schemas.microsoft.com/office/drawing/2014/main" id="{B59DDD7A-E1F8-442C-DF22-2818D97C4E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65850">
                <a:off x="1536308" y="4649886"/>
                <a:ext cx="1396211" cy="33855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6A65909-1BEB-EC9C-8A78-2C67666458B1}"/>
                  </a:ext>
                </a:extLst>
              </p:cNvPr>
              <p:cNvSpPr txBox="1"/>
              <p:nvPr/>
            </p:nvSpPr>
            <p:spPr>
              <a:xfrm>
                <a:off x="6095999" y="2208220"/>
                <a:ext cx="3186836" cy="4256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fr-FR" sz="1000" b="0" dirty="0">
                    <a:solidFill>
                      <a:schemeClr val="bg1">
                        <a:lumMod val="50000"/>
                      </a:schemeClr>
                    </a:solidFill>
                  </a:rPr>
                  <a:t>Null </a:t>
                </a:r>
                <a:r>
                  <a:rPr lang="fr-FR" sz="1000" b="0" dirty="0" err="1">
                    <a:solidFill>
                      <a:schemeClr val="bg1">
                        <a:lumMod val="50000"/>
                      </a:schemeClr>
                    </a:solidFill>
                  </a:rPr>
                  <a:t>Depth</a:t>
                </a:r>
                <a:r>
                  <a:rPr lang="fr-FR" sz="1000" b="0" dirty="0">
                    <a:solidFill>
                      <a:schemeClr val="bg1">
                        <a:lumMod val="50000"/>
                      </a:schemeClr>
                    </a:solidFill>
                  </a:rPr>
                  <a:t>   </a:t>
                </a:r>
                <a14:m>
                  <m:oMath xmlns:m="http://schemas.openxmlformats.org/officeDocument/2006/math">
                    <m:r>
                      <a:rPr lang="fr-FR" sz="14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fr-FR" sz="14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:=</m:t>
                    </m:r>
                    <m:f>
                      <m:fPr>
                        <m:ctrlPr>
                          <a:rPr lang="fr-FR" sz="14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fr-FR" sz="1400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1400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fr-FR" sz="1400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fr-FR" sz="140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140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fr-FR" sz="140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000" dirty="0">
                    <a:solidFill>
                      <a:schemeClr val="bg1">
                        <a:lumMod val="50000"/>
                      </a:schemeClr>
                    </a:solidFill>
                  </a:rPr>
                  <a:t>    </a:t>
                </a:r>
                <a14:m>
                  <m:oMath xmlns:m="http://schemas.openxmlformats.org/officeDocument/2006/math">
                    <m:r>
                      <a:rPr lang="fr-FR" sz="10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→ </m:t>
                    </m:r>
                  </m:oMath>
                </a14:m>
                <a:r>
                  <a:rPr lang="en-US" sz="1000" dirty="0">
                    <a:solidFill>
                      <a:schemeClr val="bg1">
                        <a:lumMod val="50000"/>
                      </a:schemeClr>
                    </a:solidFill>
                  </a:rPr>
                  <a:t>should be </a:t>
                </a:r>
                <a:r>
                  <a:rPr lang="en-US" sz="1000" b="1" dirty="0">
                    <a:solidFill>
                      <a:schemeClr val="bg1">
                        <a:lumMod val="50000"/>
                      </a:schemeClr>
                    </a:solidFill>
                  </a:rPr>
                  <a:t>minimized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6A65909-1BEB-EC9C-8A78-2C67666458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5999" y="2208220"/>
                <a:ext cx="3186836" cy="425694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7129FA84-B057-7ACF-6905-B78D19A1911C}"/>
              </a:ext>
            </a:extLst>
          </p:cNvPr>
          <p:cNvSpPr txBox="1"/>
          <p:nvPr/>
        </p:nvSpPr>
        <p:spPr>
          <a:xfrm>
            <a:off x="3774077" y="2112475"/>
            <a:ext cx="19468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000" dirty="0" err="1"/>
              <a:t>Measurement</a:t>
            </a:r>
            <a:endParaRPr lang="en-US" sz="1000" dirty="0"/>
          </a:p>
        </p:txBody>
      </p:sp>
      <p:sp>
        <p:nvSpPr>
          <p:cNvPr id="8" name="ZoneTexte 90">
            <a:extLst>
              <a:ext uri="{FF2B5EF4-FFF2-40B4-BE49-F238E27FC236}">
                <a16:creationId xmlns:a16="http://schemas.microsoft.com/office/drawing/2014/main" id="{7E75EACF-E786-8A86-B472-A9D387BAE8BF}"/>
              </a:ext>
            </a:extLst>
          </p:cNvPr>
          <p:cNvSpPr txBox="1"/>
          <p:nvPr/>
        </p:nvSpPr>
        <p:spPr>
          <a:xfrm>
            <a:off x="1346847" y="3088038"/>
            <a:ext cx="542906" cy="369332"/>
          </a:xfrm>
          <a:prstGeom prst="rect">
            <a:avLst/>
          </a:prstGeom>
          <a:noFill/>
        </p:spPr>
        <p:txBody>
          <a:bodyPr vert="horz" wrap="square" rtlCol="0" anchor="ctr">
            <a:spAutoFit/>
          </a:bodyPr>
          <a:lstStyle/>
          <a:p>
            <a:pPr algn="ctr"/>
            <a:r>
              <a:rPr lang="fr-FR" dirty="0"/>
              <a:t>❌</a:t>
            </a:r>
          </a:p>
        </p:txBody>
      </p:sp>
      <p:sp>
        <p:nvSpPr>
          <p:cNvPr id="9" name="ZoneTexte 90">
            <a:extLst>
              <a:ext uri="{FF2B5EF4-FFF2-40B4-BE49-F238E27FC236}">
                <a16:creationId xmlns:a16="http://schemas.microsoft.com/office/drawing/2014/main" id="{68F90A83-75BD-EEC8-D670-3B601FDBF9DD}"/>
              </a:ext>
            </a:extLst>
          </p:cNvPr>
          <p:cNvSpPr txBox="1"/>
          <p:nvPr/>
        </p:nvSpPr>
        <p:spPr>
          <a:xfrm>
            <a:off x="1809248" y="4123072"/>
            <a:ext cx="542906" cy="369332"/>
          </a:xfrm>
          <a:prstGeom prst="rect">
            <a:avLst/>
          </a:prstGeom>
          <a:noFill/>
        </p:spPr>
        <p:txBody>
          <a:bodyPr vert="horz" wrap="square" rtlCol="0" anchor="ctr">
            <a:spAutoFit/>
          </a:bodyPr>
          <a:lstStyle/>
          <a:p>
            <a:pPr algn="ctr"/>
            <a:r>
              <a:rPr lang="fr-FR" dirty="0"/>
              <a:t>✔️</a:t>
            </a:r>
          </a:p>
        </p:txBody>
      </p:sp>
    </p:spTree>
    <p:extLst>
      <p:ext uri="{BB962C8B-B14F-4D97-AF65-F5344CB8AC3E}">
        <p14:creationId xmlns:p14="http://schemas.microsoft.com/office/powerpoint/2010/main" val="24089474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35" grpId="0"/>
      <p:bldP spid="41" grpId="0"/>
      <p:bldP spid="52" grpId="0"/>
      <p:bldP spid="58" grpId="0"/>
      <p:bldP spid="65" grpId="0"/>
      <p:bldP spid="88" grpId="0"/>
      <p:bldP spid="89" grpId="0"/>
      <p:bldP spid="90" grpId="0"/>
      <p:bldP spid="91" grpId="0"/>
      <p:bldP spid="42" grpId="0"/>
      <p:bldP spid="5" grpId="0"/>
      <p:bldP spid="6" grpId="0"/>
      <p:bldP spid="8" grpId="0"/>
      <p:bldP spid="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7432651-0213-7FF9-AFBE-2B1789A56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2400" dirty="0"/>
              <a:t>Backup slide</a:t>
            </a:r>
            <a:br>
              <a:rPr lang="fr-FR" dirty="0"/>
            </a:br>
            <a:r>
              <a:rPr lang="fr-FR" dirty="0"/>
              <a:t>Kernel-</a:t>
            </a:r>
            <a:r>
              <a:rPr lang="fr-FR" dirty="0" err="1"/>
              <a:t>Nulling</a:t>
            </a:r>
            <a:endParaRPr lang="fr-FR" dirty="0"/>
          </a:p>
        </p:txBody>
      </p:sp>
      <p:sp>
        <p:nvSpPr>
          <p:cNvPr id="5" name="TextBox 16">
            <a:extLst>
              <a:ext uri="{FF2B5EF4-FFF2-40B4-BE49-F238E27FC236}">
                <a16:creationId xmlns:a16="http://schemas.microsoft.com/office/drawing/2014/main" id="{444CAFC5-76B4-9CF1-FE2E-7D2F4BCF106A}"/>
              </a:ext>
            </a:extLst>
          </p:cNvPr>
          <p:cNvSpPr txBox="1"/>
          <p:nvPr/>
        </p:nvSpPr>
        <p:spPr>
          <a:xfrm>
            <a:off x="838200" y="1377403"/>
            <a:ext cx="50636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>
                <a:latin typeface="Ubuntu" panose="020B0504030602030204" pitchFamily="34" charset="0"/>
                <a:cs typeface="Cavolini" panose="03000502040302020204" pitchFamily="66" charset="0"/>
              </a:rPr>
              <a:t>📚 </a:t>
            </a:r>
            <a:r>
              <a:rPr lang="en-US" sz="1200" i="1" dirty="0" err="1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  <a:cs typeface="Cavolini" panose="03000502040302020204" pitchFamily="66" charset="0"/>
              </a:rPr>
              <a:t>Martinache</a:t>
            </a:r>
            <a:r>
              <a:rPr lang="en-US" sz="1200" i="1" dirty="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  <a:cs typeface="Cavolini" panose="03000502040302020204" pitchFamily="66" charset="0"/>
              </a:rPr>
              <a:t> &amp; Ireland (2018)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45D4ADD-0504-7091-A99B-A8C16A9BEAE8}"/>
              </a:ext>
            </a:extLst>
          </p:cNvPr>
          <p:cNvGrpSpPr/>
          <p:nvPr/>
        </p:nvGrpSpPr>
        <p:grpSpPr>
          <a:xfrm>
            <a:off x="6807730" y="408091"/>
            <a:ext cx="4546070" cy="3281341"/>
            <a:chOff x="7000776" y="1078620"/>
            <a:chExt cx="4546070" cy="328134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ectangle : coins arrondis 10">
                  <a:extLst>
                    <a:ext uri="{FF2B5EF4-FFF2-40B4-BE49-F238E27FC236}">
                      <a16:creationId xmlns:a16="http://schemas.microsoft.com/office/drawing/2014/main" id="{F6E8551D-7575-AC67-4499-34177647C65E}"/>
                    </a:ext>
                  </a:extLst>
                </p:cNvPr>
                <p:cNvSpPr/>
                <p:nvPr/>
              </p:nvSpPr>
              <p:spPr>
                <a:xfrm>
                  <a:off x="7000776" y="1078620"/>
                  <a:ext cx="4546070" cy="3281341"/>
                </a:xfrm>
                <a:prstGeom prst="roundRect">
                  <a:avLst>
                    <a:gd name="adj" fmla="val 8924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r>
                    <a:rPr lang="fr-FR" dirty="0">
                      <a:solidFill>
                        <a:schemeClr val="tx1"/>
                      </a:solidFill>
                      <a:latin typeface="Ubuntu" panose="020B0504030602030204" pitchFamily="34" charset="0"/>
                      <a:cs typeface="Cavolini" panose="03000502040302020204" pitchFamily="66" charset="0"/>
                    </a:rPr>
                    <a:t>🔎 </a:t>
                  </a:r>
                  <a:r>
                    <a:rPr lang="fr-FR" dirty="0" err="1">
                      <a:solidFill>
                        <a:schemeClr val="tx1"/>
                      </a:solidFill>
                      <a:latin typeface="Ubuntu" panose="020B0504030602030204" pitchFamily="34" charset="0"/>
                      <a:cs typeface="Cavolini" panose="03000502040302020204" pitchFamily="66" charset="0"/>
                    </a:rPr>
                    <a:t>Why</a:t>
                  </a:r>
                  <a:r>
                    <a:rPr lang="fr-FR" dirty="0">
                      <a:solidFill>
                        <a:schemeClr val="tx1"/>
                      </a:solidFill>
                      <a:latin typeface="Ubuntu" panose="020B0504030602030204" pitchFamily="34" charset="0"/>
                      <a:cs typeface="Cavolini" panose="03000502040302020204" pitchFamily="66" charset="0"/>
                    </a:rPr>
                    <a:t> </a:t>
                  </a:r>
                  <a:r>
                    <a:rPr lang="fr-FR" dirty="0" err="1">
                      <a:solidFill>
                        <a:schemeClr val="tx1"/>
                      </a:solidFill>
                      <a:latin typeface="Ubuntu" panose="020B0504030602030204" pitchFamily="34" charset="0"/>
                      <a:cs typeface="Cavolini" panose="03000502040302020204" pitchFamily="66" charset="0"/>
                    </a:rPr>
                    <a:t>is</a:t>
                  </a:r>
                  <a:r>
                    <a:rPr lang="fr-FR" dirty="0">
                      <a:solidFill>
                        <a:schemeClr val="tx1"/>
                      </a:solidFill>
                      <a:latin typeface="Ubuntu" panose="020B0504030602030204" pitchFamily="34" charset="0"/>
                      <a:cs typeface="Cavolini" panose="03000502040302020204" pitchFamily="66" charset="0"/>
                    </a:rPr>
                    <a:t> </a:t>
                  </a:r>
                  <a:r>
                    <a:rPr lang="fr-FR" dirty="0" err="1">
                      <a:solidFill>
                        <a:schemeClr val="tx1"/>
                      </a:solidFill>
                      <a:latin typeface="Ubuntu" panose="020B0504030602030204" pitchFamily="34" charset="0"/>
                      <a:cs typeface="Cavolini" panose="03000502040302020204" pitchFamily="66" charset="0"/>
                    </a:rPr>
                    <a:t>it</a:t>
                  </a:r>
                  <a:r>
                    <a:rPr lang="fr-FR" dirty="0">
                      <a:solidFill>
                        <a:schemeClr val="tx1"/>
                      </a:solidFill>
                      <a:latin typeface="Ubuntu" panose="020B0504030602030204" pitchFamily="34" charset="0"/>
                      <a:cs typeface="Cavolini" panose="03000502040302020204" pitchFamily="66" charset="0"/>
                    </a:rPr>
                    <a:t> more </a:t>
                  </a:r>
                  <a:r>
                    <a:rPr lang="fr-FR" dirty="0" err="1">
                      <a:solidFill>
                        <a:schemeClr val="tx1"/>
                      </a:solidFill>
                      <a:latin typeface="Ubuntu" panose="020B0504030602030204" pitchFamily="34" charset="0"/>
                      <a:cs typeface="Cavolini" panose="03000502040302020204" pitchFamily="66" charset="0"/>
                    </a:rPr>
                    <a:t>robust</a:t>
                  </a:r>
                  <a:r>
                    <a:rPr lang="fr-FR" dirty="0">
                      <a:solidFill>
                        <a:schemeClr val="tx1"/>
                      </a:solidFill>
                      <a:latin typeface="Ubuntu" panose="020B0504030602030204" pitchFamily="34" charset="0"/>
                      <a:cs typeface="Cavolini" panose="03000502040302020204" pitchFamily="66" charset="0"/>
                    </a:rPr>
                    <a:t>?</a:t>
                  </a:r>
                  <a:endParaRPr lang="en-US" dirty="0">
                    <a:solidFill>
                      <a:schemeClr val="tx1"/>
                    </a:solidFill>
                    <a:latin typeface="Ubuntu" panose="020B0504030602030204" pitchFamily="34" charset="0"/>
                    <a:cs typeface="Cavolini" panose="03000502040302020204" pitchFamily="66" charset="0"/>
                  </a:endParaRPr>
                </a:p>
                <a:p>
                  <a:endParaRPr lang="en-US" sz="1200" dirty="0">
                    <a:solidFill>
                      <a:schemeClr val="tx1"/>
                    </a:solidFill>
                    <a:latin typeface="Ubuntu" panose="020B0504030602030204" pitchFamily="34" charset="0"/>
                    <a:cs typeface="Cavolini" panose="03000502040302020204" pitchFamily="66" charset="0"/>
                  </a:endParaRPr>
                </a:p>
                <a:p>
                  <a:r>
                    <a:rPr lang="en-US" sz="1200" dirty="0">
                      <a:solidFill>
                        <a:schemeClr val="tx1"/>
                      </a:solidFill>
                      <a:latin typeface="Ubuntu" panose="020B0504030602030204" pitchFamily="34" charset="0"/>
                      <a:cs typeface="Cavolini" panose="03000502040302020204" pitchFamily="66" charset="0"/>
                    </a:rPr>
                    <a:t>An output intensity is a combination of the input fields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volini" panose="03000502040302020204" pitchFamily="66" charset="0"/>
                          </a:rPr>
                          <m:t>𝐼</m:t>
                        </m:r>
                        <m:r>
                          <a:rPr lang="fr-FR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volini" panose="03000502040302020204" pitchFamily="66" charset="0"/>
                          </a:rPr>
                          <m:t>=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fr-FR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volini" panose="03000502040302020204" pitchFamily="66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fr-FR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volini" panose="03000502040302020204" pitchFamily="66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fr-F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Cavolini" panose="03000502040302020204" pitchFamily="66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Cavolini" panose="03000502040302020204" pitchFamily="66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fr-F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Cavolini" panose="03000502040302020204" pitchFamily="66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fr-FR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volini" panose="03000502040302020204" pitchFamily="66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fr-F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Cavolini" panose="03000502040302020204" pitchFamily="66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Cavolini" panose="03000502040302020204" pitchFamily="66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fr-F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Cavolini" panose="03000502040302020204" pitchFamily="66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fr-FR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volini" panose="03000502040302020204" pitchFamily="66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fr-F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Cavolini" panose="03000502040302020204" pitchFamily="66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Cavolini" panose="03000502040302020204" pitchFamily="66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fr-F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Cavolini" panose="03000502040302020204" pitchFamily="66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fr-FR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volini" panose="03000502040302020204" pitchFamily="66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fr-F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Cavolini" panose="03000502040302020204" pitchFamily="66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Cavolini" panose="03000502040302020204" pitchFamily="66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fr-F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Cavolini" panose="03000502040302020204" pitchFamily="66" charset="0"/>
                                      </a:rPr>
                                      <m:t>4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oMath>
                    </m:oMathPara>
                  </a14:m>
                  <a:endParaRPr lang="en-US" sz="1200" dirty="0">
                    <a:solidFill>
                      <a:schemeClr val="tx1"/>
                    </a:solidFill>
                    <a:latin typeface="Ubuntu" panose="020B0504030602030204" pitchFamily="34" charset="0"/>
                    <a:cs typeface="Cavolini" panose="03000502040302020204" pitchFamily="66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volini" panose="03000502040302020204" pitchFamily="66" charset="0"/>
                          </a:rPr>
                          <m:t>𝐸</m:t>
                        </m:r>
                        <m:r>
                          <a:rPr lang="fr-FR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volini" panose="03000502040302020204" pitchFamily="66" charset="0"/>
                          </a:rPr>
                          <m:t>=</m:t>
                        </m:r>
                        <m:r>
                          <a:rPr lang="fr-FR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volini" panose="03000502040302020204" pitchFamily="66" charset="0"/>
                          </a:rPr>
                          <m:t>𝑎</m:t>
                        </m:r>
                        <m:r>
                          <a:rPr lang="fr-FR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volini" panose="03000502040302020204" pitchFamily="66" charset="0"/>
                          </a:rPr>
                          <m:t> </m:t>
                        </m:r>
                        <m:sSup>
                          <m:sSupPr>
                            <m:ctrlPr>
                              <a:rPr lang="fr-FR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volini" panose="03000502040302020204" pitchFamily="66" charset="0"/>
                              </a:rPr>
                            </m:ctrlPr>
                          </m:sSupPr>
                          <m:e>
                            <m:r>
                              <a:rPr lang="fr-FR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volini" panose="03000502040302020204" pitchFamily="66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fr-FR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volini" panose="03000502040302020204" pitchFamily="66" charset="0"/>
                              </a:rPr>
                              <m:t>𝑖</m:t>
                            </m:r>
                            <m:r>
                              <a:rPr lang="fr-FR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volini" panose="03000502040302020204" pitchFamily="66" charset="0"/>
                              </a:rPr>
                              <m:t>𝜙</m:t>
                            </m:r>
                          </m:sup>
                        </m:sSup>
                      </m:oMath>
                    </m:oMathPara>
                  </a14:m>
                  <a:endParaRPr lang="en-US" sz="1200" dirty="0">
                    <a:solidFill>
                      <a:schemeClr val="tx1"/>
                    </a:solidFill>
                    <a:latin typeface="Ubuntu" panose="020B0504030602030204" pitchFamily="34" charset="0"/>
                    <a:cs typeface="Cavolini" panose="03000502040302020204" pitchFamily="66" charset="0"/>
                  </a:endParaRPr>
                </a:p>
                <a:p>
                  <a:r>
                    <a:rPr lang="en-US" sz="1200" dirty="0">
                      <a:solidFill>
                        <a:schemeClr val="tx1"/>
                      </a:solidFill>
                      <a:latin typeface="Ubuntu" panose="020B0504030602030204" pitchFamily="34" charset="0"/>
                      <a:cs typeface="Cavolini" panose="03000502040302020204" pitchFamily="66" charset="0"/>
                    </a:rPr>
                    <a:t>If we introduce small perturbations on these fields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fr-FR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volini" panose="03000502040302020204" pitchFamily="66" charset="0"/>
                              </a:rPr>
                            </m:ctrlPr>
                          </m:sSupPr>
                          <m:e>
                            <m:r>
                              <a:rPr lang="fr-FR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volini" panose="03000502040302020204" pitchFamily="66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fr-FR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volini" panose="03000502040302020204" pitchFamily="66" charset="0"/>
                              </a:rPr>
                              <m:t>𝑖</m:t>
                            </m:r>
                            <m:r>
                              <a:rPr lang="fr-FR" sz="12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  <a:cs typeface="Cavolini" panose="03000502040302020204" pitchFamily="66" charset="0"/>
                              </a:rPr>
                              <m:t>𝜃</m:t>
                            </m:r>
                          </m:sup>
                        </m:sSup>
                        <m:r>
                          <a:rPr lang="fr-FR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volini" panose="03000502040302020204" pitchFamily="66" charset="0"/>
                          </a:rPr>
                          <m:t>≈</m:t>
                        </m:r>
                        <m:r>
                          <a:rPr lang="fr-FR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volini" panose="03000502040302020204" pitchFamily="66" charset="0"/>
                          </a:rPr>
                          <m:t>1</m:t>
                        </m:r>
                        <m:r>
                          <a:rPr lang="fr-FR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volini" panose="03000502040302020204" pitchFamily="66" charset="0"/>
                          </a:rPr>
                          <m:t>+</m:t>
                        </m:r>
                        <m:r>
                          <a:rPr lang="fr-FR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volini" panose="03000502040302020204" pitchFamily="66" charset="0"/>
                          </a:rPr>
                          <m:t>𝑖</m:t>
                        </m:r>
                        <m:r>
                          <a:rPr lang="fr-FR" sz="120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Cavolini" panose="03000502040302020204" pitchFamily="66" charset="0"/>
                          </a:rPr>
                          <m:t>𝜃</m:t>
                        </m:r>
                      </m:oMath>
                    </m:oMathPara>
                  </a14:m>
                  <a:endParaRPr lang="fr-FR" sz="1200" b="0" dirty="0">
                    <a:solidFill>
                      <a:schemeClr val="tx1"/>
                    </a:solidFill>
                    <a:latin typeface="Ubuntu" panose="020B0504030602030204" pitchFamily="34" charset="0"/>
                    <a:cs typeface="Cavolini" panose="03000502040302020204" pitchFamily="66" charset="0"/>
                  </a:endParaRPr>
                </a:p>
                <a:p>
                  <a:r>
                    <a:rPr lang="en-US" sz="1200" dirty="0">
                      <a:solidFill>
                        <a:schemeClr val="tx1"/>
                      </a:solidFill>
                      <a:latin typeface="Ubuntu" panose="020B0504030602030204" pitchFamily="34" charset="0"/>
                      <a:cs typeface="Cavolini" panose="03000502040302020204" pitchFamily="66" charset="0"/>
                    </a:rPr>
                    <a:t>We can then express a pair of output intensity such as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volini" panose="03000502040302020204" pitchFamily="66" charset="0"/>
                              </a:rPr>
                            </m:ctrlPr>
                          </m:sSubPr>
                          <m:e>
                            <m:r>
                              <a:rPr lang="fr-FR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volini" panose="03000502040302020204" pitchFamily="66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fr-FR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volini" panose="03000502040302020204" pitchFamily="66" charset="0"/>
                              </a:rPr>
                              <m:t>𝐴</m:t>
                            </m:r>
                          </m:sub>
                        </m:sSub>
                        <m:r>
                          <a:rPr lang="fr-FR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volini" panose="03000502040302020204" pitchFamily="66" charset="0"/>
                          </a:rPr>
                          <m:t>≈</m:t>
                        </m:r>
                        <m:sSup>
                          <m:sSupPr>
                            <m:ctrlPr>
                              <a:rPr lang="fr-FR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volini" panose="03000502040302020204" pitchFamily="66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fr-FR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volini" panose="03000502040302020204" pitchFamily="66" charset="0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fr-F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Cavolini" panose="03000502040302020204" pitchFamily="66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fr-F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Cavolini" panose="03000502040302020204" pitchFamily="66" charset="0"/>
                                      </a:rPr>
                                      <m:t>𝑎</m:t>
                                    </m:r>
                                    <m:r>
                                      <a:rPr lang="fr-F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Cavolini" panose="03000502040302020204" pitchFamily="66" charset="0"/>
                                      </a:rPr>
                                      <m:t> −</m:t>
                                    </m:r>
                                    <m:r>
                                      <a:rPr lang="fr-F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Cavolini" panose="03000502040302020204" pitchFamily="66" charset="0"/>
                                      </a:rPr>
                                      <m:t>𝑎</m:t>
                                    </m:r>
                                    <m:d>
                                      <m:dPr>
                                        <m:ctrlPr>
                                          <a:rPr lang="fr-FR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cs typeface="Cavolini" panose="03000502040302020204" pitchFamily="66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fr-FR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cs typeface="Cavolini" panose="03000502040302020204" pitchFamily="66" charset="0"/>
                                          </a:rPr>
                                          <m:t>1</m:t>
                                        </m:r>
                                        <m:r>
                                          <a:rPr lang="fr-FR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cs typeface="Cavolini" panose="03000502040302020204" pitchFamily="66" charset="0"/>
                                          </a:rPr>
                                          <m:t>+</m:t>
                                        </m:r>
                                        <m:r>
                                          <a:rPr lang="fr-FR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cs typeface="Cavolini" panose="03000502040302020204" pitchFamily="66" charset="0"/>
                                          </a:rPr>
                                          <m:t>𝑖</m:t>
                                        </m:r>
                                        <m:sSub>
                                          <m:sSubPr>
                                            <m:ctrlPr>
                                              <a:rPr lang="fr-FR" sz="12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cs typeface="Cavolini" panose="03000502040302020204" pitchFamily="66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fr-FR" sz="12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cs typeface="Cavolini" panose="03000502040302020204" pitchFamily="66" charset="0"/>
                                              </a:rPr>
                                              <m:t>𝜃</m:t>
                                            </m:r>
                                          </m:e>
                                          <m:sub>
                                            <m:r>
                                              <a:rPr lang="fr-FR" sz="12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cs typeface="Cavolini" panose="03000502040302020204" pitchFamily="66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  <m:r>
                                      <a:rPr lang="fr-F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Cavolini" panose="03000502040302020204" pitchFamily="66" charset="0"/>
                                      </a:rPr>
                                      <m:t>+</m:t>
                                    </m:r>
                                    <m:r>
                                      <a:rPr lang="fr-F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Cavolini" panose="03000502040302020204" pitchFamily="66" charset="0"/>
                                      </a:rPr>
                                      <m:t>𝑖𝑎</m:t>
                                    </m:r>
                                    <m:d>
                                      <m:dPr>
                                        <m:ctrlPr>
                                          <a:rPr lang="fr-FR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cs typeface="Cavolini" panose="03000502040302020204" pitchFamily="66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fr-FR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cs typeface="Cavolini" panose="03000502040302020204" pitchFamily="66" charset="0"/>
                                          </a:rPr>
                                          <m:t>1</m:t>
                                        </m:r>
                                        <m:r>
                                          <a:rPr lang="fr-FR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cs typeface="Cavolini" panose="03000502040302020204" pitchFamily="66" charset="0"/>
                                          </a:rPr>
                                          <m:t>+</m:t>
                                        </m:r>
                                        <m:r>
                                          <a:rPr lang="fr-FR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cs typeface="Cavolini" panose="03000502040302020204" pitchFamily="66" charset="0"/>
                                          </a:rPr>
                                          <m:t>𝑖</m:t>
                                        </m:r>
                                        <m:sSub>
                                          <m:sSubPr>
                                            <m:ctrlPr>
                                              <a:rPr lang="fr-FR" sz="12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cs typeface="Cavolini" panose="03000502040302020204" pitchFamily="66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fr-FR" sz="12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cs typeface="Cavolini" panose="03000502040302020204" pitchFamily="66" charset="0"/>
                                              </a:rPr>
                                              <m:t>𝜃</m:t>
                                            </m:r>
                                          </m:e>
                                          <m:sub>
                                            <m:r>
                                              <a:rPr lang="fr-FR" sz="12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cs typeface="Cavolini" panose="03000502040302020204" pitchFamily="66" charset="0"/>
                                              </a:rPr>
                                              <m:t>3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  <m:r>
                                      <a:rPr lang="fr-F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Cavolini" panose="03000502040302020204" pitchFamily="66" charset="0"/>
                                      </a:rPr>
                                      <m:t>−</m:t>
                                    </m:r>
                                    <m:r>
                                      <a:rPr lang="fr-F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Cavolini" panose="03000502040302020204" pitchFamily="66" charset="0"/>
                                      </a:rPr>
                                      <m:t>𝑖𝑎</m:t>
                                    </m:r>
                                    <m:d>
                                      <m:dPr>
                                        <m:ctrlPr>
                                          <a:rPr lang="fr-FR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cs typeface="Cavolini" panose="03000502040302020204" pitchFamily="66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fr-FR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cs typeface="Cavolini" panose="03000502040302020204" pitchFamily="66" charset="0"/>
                                          </a:rPr>
                                          <m:t>1</m:t>
                                        </m:r>
                                        <m:r>
                                          <a:rPr lang="fr-FR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cs typeface="Cavolini" panose="03000502040302020204" pitchFamily="66" charset="0"/>
                                          </a:rPr>
                                          <m:t>+</m:t>
                                        </m:r>
                                        <m:r>
                                          <a:rPr lang="fr-FR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cs typeface="Cavolini" panose="03000502040302020204" pitchFamily="66" charset="0"/>
                                          </a:rPr>
                                          <m:t>𝑖</m:t>
                                        </m:r>
                                        <m:sSub>
                                          <m:sSubPr>
                                            <m:ctrlPr>
                                              <a:rPr lang="fr-FR" sz="12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cs typeface="Cavolini" panose="03000502040302020204" pitchFamily="66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fr-FR" sz="12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cs typeface="Cavolini" panose="03000502040302020204" pitchFamily="66" charset="0"/>
                                              </a:rPr>
                                              <m:t>𝜃</m:t>
                                            </m:r>
                                          </m:e>
                                          <m:sub>
                                            <m:r>
                                              <a:rPr lang="fr-FR" sz="12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cs typeface="Cavolini" panose="03000502040302020204" pitchFamily="66" charset="0"/>
                                              </a:rPr>
                                              <m:t>4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fr-FR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volini" panose="03000502040302020204" pitchFamily="66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fr-FR" sz="1200" b="0" dirty="0">
                    <a:solidFill>
                      <a:schemeClr val="tx1"/>
                    </a:solidFill>
                    <a:latin typeface="Ubuntu" panose="020B0504030602030204" pitchFamily="34" charset="0"/>
                    <a:cs typeface="Cavolini" panose="03000502040302020204" pitchFamily="66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sz="1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volini" panose="03000502040302020204" pitchFamily="66" charset="0"/>
                              </a:rPr>
                            </m:ctrlPr>
                          </m:sSubPr>
                          <m:e>
                            <m:r>
                              <a:rPr lang="fr-FR" sz="1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volini" panose="03000502040302020204" pitchFamily="66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fr-FR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volini" panose="03000502040302020204" pitchFamily="66" charset="0"/>
                              </a:rPr>
                              <m:t>𝐵</m:t>
                            </m:r>
                          </m:sub>
                        </m:sSub>
                        <m:r>
                          <a:rPr lang="fr-FR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volini" panose="03000502040302020204" pitchFamily="66" charset="0"/>
                          </a:rPr>
                          <m:t>≈</m:t>
                        </m:r>
                        <m:sSup>
                          <m:sSupPr>
                            <m:ctrlPr>
                              <a:rPr lang="fr-FR" sz="1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volini" panose="03000502040302020204" pitchFamily="66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fr-FR" sz="1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volini" panose="03000502040302020204" pitchFamily="66" charset="0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fr-FR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Cavolini" panose="03000502040302020204" pitchFamily="66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fr-FR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Cavolini" panose="03000502040302020204" pitchFamily="66" charset="0"/>
                                      </a:rPr>
                                      <m:t>𝑎</m:t>
                                    </m:r>
                                    <m:r>
                                      <a:rPr lang="fr-FR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Cavolini" panose="03000502040302020204" pitchFamily="66" charset="0"/>
                                      </a:rPr>
                                      <m:t> −</m:t>
                                    </m:r>
                                    <m:r>
                                      <a:rPr lang="fr-FR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Cavolini" panose="03000502040302020204" pitchFamily="66" charset="0"/>
                                      </a:rPr>
                                      <m:t>𝑎</m:t>
                                    </m:r>
                                    <m:d>
                                      <m:dPr>
                                        <m:ctrlPr>
                                          <a:rPr lang="fr-FR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cs typeface="Cavolini" panose="03000502040302020204" pitchFamily="66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fr-FR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cs typeface="Cavolini" panose="03000502040302020204" pitchFamily="66" charset="0"/>
                                          </a:rPr>
                                          <m:t>1</m:t>
                                        </m:r>
                                        <m:r>
                                          <a:rPr lang="fr-FR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cs typeface="Cavolini" panose="03000502040302020204" pitchFamily="66" charset="0"/>
                                          </a:rPr>
                                          <m:t>+</m:t>
                                        </m:r>
                                        <m:r>
                                          <a:rPr lang="fr-FR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cs typeface="Cavolini" panose="03000502040302020204" pitchFamily="66" charset="0"/>
                                          </a:rPr>
                                          <m:t>𝑖</m:t>
                                        </m:r>
                                        <m:sSub>
                                          <m:sSubPr>
                                            <m:ctrlPr>
                                              <a:rPr lang="fr-FR" sz="12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cs typeface="Cavolini" panose="03000502040302020204" pitchFamily="66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fr-FR" sz="12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cs typeface="Cavolini" panose="03000502040302020204" pitchFamily="66" charset="0"/>
                                              </a:rPr>
                                              <m:t>𝜃</m:t>
                                            </m:r>
                                          </m:e>
                                          <m:sub>
                                            <m:r>
                                              <a:rPr lang="fr-FR" sz="12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cs typeface="Cavolini" panose="03000502040302020204" pitchFamily="66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  <m:r>
                                      <a:rPr lang="fr-F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Cavolini" panose="03000502040302020204" pitchFamily="66" charset="0"/>
                                      </a:rPr>
                                      <m:t>−</m:t>
                                    </m:r>
                                    <m:r>
                                      <a:rPr lang="fr-FR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Cavolini" panose="03000502040302020204" pitchFamily="66" charset="0"/>
                                      </a:rPr>
                                      <m:t>𝑖𝑎</m:t>
                                    </m:r>
                                    <m:d>
                                      <m:dPr>
                                        <m:ctrlPr>
                                          <a:rPr lang="fr-FR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cs typeface="Cavolini" panose="03000502040302020204" pitchFamily="66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fr-FR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cs typeface="Cavolini" panose="03000502040302020204" pitchFamily="66" charset="0"/>
                                          </a:rPr>
                                          <m:t>1</m:t>
                                        </m:r>
                                        <m:r>
                                          <a:rPr lang="fr-FR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cs typeface="Cavolini" panose="03000502040302020204" pitchFamily="66" charset="0"/>
                                          </a:rPr>
                                          <m:t>+</m:t>
                                        </m:r>
                                        <m:r>
                                          <a:rPr lang="fr-FR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cs typeface="Cavolini" panose="03000502040302020204" pitchFamily="66" charset="0"/>
                                          </a:rPr>
                                          <m:t>𝑖</m:t>
                                        </m:r>
                                        <m:sSub>
                                          <m:sSubPr>
                                            <m:ctrlPr>
                                              <a:rPr lang="fr-FR" sz="12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cs typeface="Cavolini" panose="03000502040302020204" pitchFamily="66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fr-FR" sz="12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cs typeface="Cavolini" panose="03000502040302020204" pitchFamily="66" charset="0"/>
                                              </a:rPr>
                                              <m:t>𝜃</m:t>
                                            </m:r>
                                          </m:e>
                                          <m:sub>
                                            <m:r>
                                              <a:rPr lang="fr-FR" sz="12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cs typeface="Cavolini" panose="03000502040302020204" pitchFamily="66" charset="0"/>
                                              </a:rPr>
                                              <m:t>3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  <m:r>
                                      <a:rPr lang="fr-F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Cavolini" panose="03000502040302020204" pitchFamily="66" charset="0"/>
                                      </a:rPr>
                                      <m:t>+</m:t>
                                    </m:r>
                                    <m:r>
                                      <a:rPr lang="fr-FR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Cavolini" panose="03000502040302020204" pitchFamily="66" charset="0"/>
                                      </a:rPr>
                                      <m:t>𝑖𝑎</m:t>
                                    </m:r>
                                    <m:d>
                                      <m:dPr>
                                        <m:ctrlPr>
                                          <a:rPr lang="fr-FR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cs typeface="Cavolini" panose="03000502040302020204" pitchFamily="66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fr-FR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cs typeface="Cavolini" panose="03000502040302020204" pitchFamily="66" charset="0"/>
                                          </a:rPr>
                                          <m:t>1</m:t>
                                        </m:r>
                                        <m:r>
                                          <a:rPr lang="fr-FR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cs typeface="Cavolini" panose="03000502040302020204" pitchFamily="66" charset="0"/>
                                          </a:rPr>
                                          <m:t>+</m:t>
                                        </m:r>
                                        <m:r>
                                          <a:rPr lang="fr-FR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cs typeface="Cavolini" panose="03000502040302020204" pitchFamily="66" charset="0"/>
                                          </a:rPr>
                                          <m:t>𝑖</m:t>
                                        </m:r>
                                        <m:sSub>
                                          <m:sSubPr>
                                            <m:ctrlPr>
                                              <a:rPr lang="fr-FR" sz="12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cs typeface="Cavolini" panose="03000502040302020204" pitchFamily="66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fr-FR" sz="12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cs typeface="Cavolini" panose="03000502040302020204" pitchFamily="66" charset="0"/>
                                              </a:rPr>
                                              <m:t>𝜃</m:t>
                                            </m:r>
                                          </m:e>
                                          <m:sub>
                                            <m:r>
                                              <a:rPr lang="fr-FR" sz="12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cs typeface="Cavolini" panose="03000502040302020204" pitchFamily="66" charset="0"/>
                                              </a:rPr>
                                              <m:t>4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fr-FR" sz="1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volini" panose="03000502040302020204" pitchFamily="66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fr-FR" sz="1200" b="0" dirty="0">
                    <a:solidFill>
                      <a:schemeClr val="tx1"/>
                    </a:solidFill>
                    <a:latin typeface="Ubuntu" panose="020B0504030602030204" pitchFamily="34" charset="0"/>
                    <a:cs typeface="Cavolini" panose="03000502040302020204" pitchFamily="66" charset="0"/>
                  </a:endParaRPr>
                </a:p>
                <a:p>
                  <a:r>
                    <a:rPr lang="fr-FR" sz="1200" dirty="0">
                      <a:solidFill>
                        <a:schemeClr val="tx1"/>
                      </a:solidFill>
                      <a:latin typeface="Ubuntu" panose="020B0504030602030204" pitchFamily="34" charset="0"/>
                      <a:cs typeface="Cavolini" panose="03000502040302020204" pitchFamily="66" charset="0"/>
                    </a:rPr>
                    <a:t>By </a:t>
                  </a:r>
                  <a:r>
                    <a:rPr lang="fr-FR" sz="1200" dirty="0" err="1">
                      <a:solidFill>
                        <a:schemeClr val="tx1"/>
                      </a:solidFill>
                      <a:latin typeface="Ubuntu" panose="020B0504030602030204" pitchFamily="34" charset="0"/>
                      <a:cs typeface="Cavolini" panose="03000502040302020204" pitchFamily="66" charset="0"/>
                    </a:rPr>
                    <a:t>simplifying</a:t>
                  </a:r>
                  <a:r>
                    <a:rPr lang="fr-FR" sz="1200" dirty="0">
                      <a:solidFill>
                        <a:schemeClr val="tx1"/>
                      </a:solidFill>
                      <a:latin typeface="Ubuntu" panose="020B0504030602030204" pitchFamily="34" charset="0"/>
                      <a:cs typeface="Cavolini" panose="03000502040302020204" pitchFamily="66" charset="0"/>
                    </a:rPr>
                    <a:t>, </a:t>
                  </a:r>
                  <a:r>
                    <a:rPr lang="fr-FR" sz="1200" dirty="0" err="1">
                      <a:solidFill>
                        <a:schemeClr val="tx1"/>
                      </a:solidFill>
                      <a:latin typeface="Ubuntu" panose="020B0504030602030204" pitchFamily="34" charset="0"/>
                      <a:cs typeface="Cavolini" panose="03000502040302020204" pitchFamily="66" charset="0"/>
                    </a:rPr>
                    <a:t>we</a:t>
                  </a:r>
                  <a:r>
                    <a:rPr lang="fr-FR" sz="1200" dirty="0">
                      <a:solidFill>
                        <a:schemeClr val="tx1"/>
                      </a:solidFill>
                      <a:latin typeface="Ubuntu" panose="020B0504030602030204" pitchFamily="34" charset="0"/>
                      <a:cs typeface="Cavolini" panose="03000502040302020204" pitchFamily="66" charset="0"/>
                    </a:rPr>
                    <a:t> </a:t>
                  </a:r>
                  <a:r>
                    <a:rPr lang="fr-FR" sz="1200" dirty="0" err="1">
                      <a:solidFill>
                        <a:schemeClr val="tx1"/>
                      </a:solidFill>
                      <a:latin typeface="Ubuntu" panose="020B0504030602030204" pitchFamily="34" charset="0"/>
                      <a:cs typeface="Cavolini" panose="03000502040302020204" pitchFamily="66" charset="0"/>
                    </a:rPr>
                    <a:t>obtain</a:t>
                  </a:r>
                  <a:endParaRPr lang="fr-FR" sz="1200" dirty="0">
                    <a:solidFill>
                      <a:schemeClr val="tx1"/>
                    </a:solidFill>
                    <a:latin typeface="Ubuntu" panose="020B0504030602030204" pitchFamily="34" charset="0"/>
                    <a:cs typeface="Cavolini" panose="03000502040302020204" pitchFamily="66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volini" panose="03000502040302020204" pitchFamily="66" charset="0"/>
                              </a:rPr>
                            </m:ctrlPr>
                          </m:sSubPr>
                          <m:e>
                            <m:r>
                              <a:rPr lang="fr-FR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volini" panose="03000502040302020204" pitchFamily="66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fr-FR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volini" panose="03000502040302020204" pitchFamily="66" charset="0"/>
                              </a:rPr>
                              <m:t>𝐴</m:t>
                            </m:r>
                          </m:sub>
                        </m:sSub>
                        <m:r>
                          <a:rPr lang="fr-FR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volini" panose="03000502040302020204" pitchFamily="66" charset="0"/>
                          </a:rPr>
                          <m:t>≈</m:t>
                        </m:r>
                        <m:sSub>
                          <m:sSubPr>
                            <m:ctrlPr>
                              <a:rPr lang="fr-FR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volini" panose="03000502040302020204" pitchFamily="66" charset="0"/>
                              </a:rPr>
                            </m:ctrlPr>
                          </m:sSubPr>
                          <m:e>
                            <m:r>
                              <a:rPr lang="fr-FR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volini" panose="03000502040302020204" pitchFamily="66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fr-FR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volini" panose="03000502040302020204" pitchFamily="66" charset="0"/>
                              </a:rPr>
                              <m:t>𝐵</m:t>
                            </m:r>
                          </m:sub>
                        </m:sSub>
                        <m:r>
                          <a:rPr lang="fr-FR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volini" panose="03000502040302020204" pitchFamily="66" charset="0"/>
                          </a:rPr>
                          <m:t>≈</m:t>
                        </m:r>
                        <m:sSup>
                          <m:sSupPr>
                            <m:ctrlPr>
                              <a:rPr lang="fr-FR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volini" panose="03000502040302020204" pitchFamily="66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fr-FR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volini" panose="03000502040302020204" pitchFamily="66" charset="0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fr-F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Cavolini" panose="03000502040302020204" pitchFamily="66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fr-F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Cavolini" panose="03000502040302020204" pitchFamily="66" charset="0"/>
                                      </a:rPr>
                                      <m:t>𝑎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fr-FR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volini" panose="03000502040302020204" pitchFamily="66" charset="0"/>
                              </a:rPr>
                              <m:t>2</m:t>
                            </m:r>
                          </m:sup>
                        </m:sSup>
                        <m:r>
                          <a:rPr lang="fr-FR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volini" panose="03000502040302020204" pitchFamily="66" charset="0"/>
                          </a:rPr>
                          <m:t>×</m:t>
                        </m:r>
                        <m:d>
                          <m:dPr>
                            <m:ctrlPr>
                              <a:rPr lang="fr-FR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volini" panose="03000502040302020204" pitchFamily="66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fr-FR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volini" panose="03000502040302020204" pitchFamily="66" charset="0"/>
                                  </a:rPr>
                                </m:ctrlPr>
                              </m:sSubSupPr>
                              <m:e>
                                <m:r>
                                  <a:rPr lang="fr-FR" sz="1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volini" panose="03000502040302020204" pitchFamily="66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fr-FR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volini" panose="03000502040302020204" pitchFamily="66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fr-FR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volini" panose="03000502040302020204" pitchFamily="66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fr-FR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volini" panose="03000502040302020204" pitchFamily="66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fr-FR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volini" panose="03000502040302020204" pitchFamily="66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fr-F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Cavolini" panose="03000502040302020204" pitchFamily="66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fr-FR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cs typeface="Cavolini" panose="03000502040302020204" pitchFamily="66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cs typeface="Cavolini" panose="03000502040302020204" pitchFamily="66" charset="0"/>
                                          </a:rPr>
                                          <m:t>𝜃</m:t>
                                        </m:r>
                                      </m:e>
                                      <m:sub>
                                        <m:r>
                                          <a:rPr lang="fr-FR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cs typeface="Cavolini" panose="03000502040302020204" pitchFamily="66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  <m:r>
                                      <a:rPr lang="fr-F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Cavolini" panose="03000502040302020204" pitchFamily="66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fr-FR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cs typeface="Cavolini" panose="03000502040302020204" pitchFamily="66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cs typeface="Cavolini" panose="03000502040302020204" pitchFamily="66" charset="0"/>
                                          </a:rPr>
                                          <m:t>𝜃</m:t>
                                        </m:r>
                                      </m:e>
                                      <m:sub>
                                        <m:r>
                                          <a:rPr lang="fr-FR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cs typeface="Cavolini" panose="03000502040302020204" pitchFamily="66" charset="0"/>
                                          </a:rPr>
                                          <m:t>4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fr-FR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volini" panose="03000502040302020204" pitchFamily="66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oMath>
                    </m:oMathPara>
                  </a14:m>
                  <a:endParaRPr lang="fr-FR" sz="1200" b="0" dirty="0">
                    <a:solidFill>
                      <a:schemeClr val="tx1"/>
                    </a:solidFill>
                    <a:latin typeface="Ubuntu" panose="020B0504030602030204" pitchFamily="34" charset="0"/>
                    <a:cs typeface="Cavolini" panose="03000502040302020204" pitchFamily="66" charset="0"/>
                  </a:endParaRPr>
                </a:p>
                <a:p>
                  <a:r>
                    <a:rPr lang="fr-FR" sz="1200" dirty="0">
                      <a:solidFill>
                        <a:schemeClr val="tx1"/>
                      </a:solidFill>
                      <a:latin typeface="Ubuntu" panose="020B0504030602030204" pitchFamily="34" charset="0"/>
                      <a:cs typeface="Cavolini" panose="03000502040302020204" pitchFamily="66" charset="0"/>
                    </a:rPr>
                    <a:t>So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volini" panose="03000502040302020204" pitchFamily="66" charset="0"/>
                              </a:rPr>
                            </m:ctrlPr>
                          </m:sSubPr>
                          <m:e>
                            <m:r>
                              <a:rPr lang="fr-FR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volini" panose="03000502040302020204" pitchFamily="66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fr-FR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volini" panose="03000502040302020204" pitchFamily="66" charset="0"/>
                              </a:rPr>
                              <m:t>𝐴</m:t>
                            </m:r>
                          </m:sub>
                        </m:sSub>
                        <m:r>
                          <a:rPr lang="fr-FR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volini" panose="03000502040302020204" pitchFamily="66" charset="0"/>
                          </a:rPr>
                          <m:t> −</m:t>
                        </m:r>
                        <m:sSub>
                          <m:sSubPr>
                            <m:ctrlPr>
                              <a:rPr lang="fr-FR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volini" panose="03000502040302020204" pitchFamily="66" charset="0"/>
                              </a:rPr>
                            </m:ctrlPr>
                          </m:sSubPr>
                          <m:e>
                            <m:r>
                              <a:rPr lang="fr-FR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volini" panose="03000502040302020204" pitchFamily="66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fr-FR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volini" panose="03000502040302020204" pitchFamily="66" charset="0"/>
                              </a:rPr>
                              <m:t>𝐵</m:t>
                            </m:r>
                          </m:sub>
                        </m:sSub>
                        <m:r>
                          <a:rPr lang="fr-FR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volini" panose="03000502040302020204" pitchFamily="66" charset="0"/>
                          </a:rPr>
                          <m:t>≈</m:t>
                        </m:r>
                        <m:r>
                          <a:rPr lang="fr-FR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volini" panose="03000502040302020204" pitchFamily="66" charset="0"/>
                          </a:rPr>
                          <m:t>0</m:t>
                        </m:r>
                      </m:oMath>
                    </m:oMathPara>
                  </a14:m>
                  <a:endParaRPr lang="fr-FR" sz="1200" b="0" dirty="0">
                    <a:solidFill>
                      <a:schemeClr val="tx1"/>
                    </a:solidFill>
                    <a:latin typeface="Ubuntu" panose="020B0504030602030204" pitchFamily="34" charset="0"/>
                    <a:cs typeface="Cavolini" panose="03000502040302020204" pitchFamily="66" charset="0"/>
                  </a:endParaRPr>
                </a:p>
                <a:p>
                  <a:r>
                    <a:rPr lang="fr-FR" sz="1000" dirty="0">
                      <a:solidFill>
                        <a:schemeClr val="tx1"/>
                      </a:solidFill>
                      <a:latin typeface="Ubuntu" panose="020B0504030602030204" pitchFamily="34" charset="0"/>
                      <a:cs typeface="Cavolini" panose="03000502040302020204" pitchFamily="66" charset="0"/>
                    </a:rPr>
                    <a:t>📚 </a:t>
                  </a:r>
                  <a:r>
                    <a:rPr lang="en-US" sz="1000" i="1" dirty="0" err="1">
                      <a:solidFill>
                        <a:schemeClr val="bg1">
                          <a:lumMod val="50000"/>
                        </a:schemeClr>
                      </a:solidFill>
                      <a:latin typeface="Ubuntu" panose="020B0504030602030204" pitchFamily="34" charset="0"/>
                      <a:cs typeface="Cavolini" panose="03000502040302020204" pitchFamily="66" charset="0"/>
                    </a:rPr>
                    <a:t>Martinache</a:t>
                  </a:r>
                  <a:r>
                    <a:rPr lang="en-US" sz="1000" i="1" dirty="0">
                      <a:solidFill>
                        <a:schemeClr val="bg1">
                          <a:lumMod val="50000"/>
                        </a:schemeClr>
                      </a:solidFill>
                      <a:latin typeface="Ubuntu" panose="020B0504030602030204" pitchFamily="34" charset="0"/>
                      <a:cs typeface="Cavolini" panose="03000502040302020204" pitchFamily="66" charset="0"/>
                    </a:rPr>
                    <a:t> &amp; Ireland (2018)</a:t>
                  </a:r>
                  <a:endParaRPr lang="en-US" sz="1200" i="1" dirty="0">
                    <a:solidFill>
                      <a:schemeClr val="bg1">
                        <a:lumMod val="50000"/>
                      </a:schemeClr>
                    </a:solidFill>
                    <a:latin typeface="Ubuntu" panose="020B0504030602030204" pitchFamily="34" charset="0"/>
                    <a:cs typeface="Cavolini" panose="03000502040302020204" pitchFamily="66" charset="0"/>
                  </a:endParaRPr>
                </a:p>
              </p:txBody>
            </p:sp>
          </mc:Choice>
          <mc:Fallback xmlns="">
            <p:sp>
              <p:nvSpPr>
                <p:cNvPr id="7" name="Rectangle : coins arrondis 10">
                  <a:extLst>
                    <a:ext uri="{FF2B5EF4-FFF2-40B4-BE49-F238E27FC236}">
                      <a16:creationId xmlns:a16="http://schemas.microsoft.com/office/drawing/2014/main" id="{F6E8551D-7575-AC67-4499-34177647C65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00776" y="1078620"/>
                  <a:ext cx="4546070" cy="3281341"/>
                </a:xfrm>
                <a:prstGeom prst="roundRect">
                  <a:avLst>
                    <a:gd name="adj" fmla="val 8924"/>
                  </a:avLst>
                </a:prstGeom>
                <a:blipFill>
                  <a:blip r:embed="rId2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Rectangle : coins arrondis 4">
              <a:extLst>
                <a:ext uri="{FF2B5EF4-FFF2-40B4-BE49-F238E27FC236}">
                  <a16:creationId xmlns:a16="http://schemas.microsoft.com/office/drawing/2014/main" id="{89C3B9AF-AE76-57C5-9EEC-13B2B600FAE5}"/>
                </a:ext>
              </a:extLst>
            </p:cNvPr>
            <p:cNvSpPr/>
            <p:nvPr/>
          </p:nvSpPr>
          <p:spPr>
            <a:xfrm>
              <a:off x="8801598" y="1853954"/>
              <a:ext cx="203661" cy="197167"/>
            </a:xfrm>
            <a:prstGeom prst="roundRect">
              <a:avLst>
                <a:gd name="adj" fmla="val 33092"/>
              </a:avLst>
            </a:prstGeom>
            <a:solidFill>
              <a:srgbClr val="FFFF00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dirty="0">
                <a:solidFill>
                  <a:schemeClr val="tx1"/>
                </a:solidFill>
                <a:latin typeface="Ubuntu" panose="020B0504030602030204" pitchFamily="34" charset="0"/>
                <a:cs typeface="Cavolini" panose="03000502040302020204" pitchFamily="66" charset="0"/>
              </a:endParaRPr>
            </a:p>
          </p:txBody>
        </p:sp>
        <p:sp>
          <p:nvSpPr>
            <p:cNvPr id="21" name="Rectangle : coins arrondis 4">
              <a:extLst>
                <a:ext uri="{FF2B5EF4-FFF2-40B4-BE49-F238E27FC236}">
                  <a16:creationId xmlns:a16="http://schemas.microsoft.com/office/drawing/2014/main" id="{A7C8A903-2283-3DB7-ED3C-28B6E62C2461}"/>
                </a:ext>
              </a:extLst>
            </p:cNvPr>
            <p:cNvSpPr/>
            <p:nvPr/>
          </p:nvSpPr>
          <p:spPr>
            <a:xfrm>
              <a:off x="9134973" y="1853954"/>
              <a:ext cx="203661" cy="197167"/>
            </a:xfrm>
            <a:prstGeom prst="roundRect">
              <a:avLst>
                <a:gd name="adj" fmla="val 33092"/>
              </a:avLst>
            </a:prstGeom>
            <a:solidFill>
              <a:srgbClr val="FF0000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dirty="0">
                <a:solidFill>
                  <a:schemeClr val="tx1"/>
                </a:solidFill>
                <a:latin typeface="Ubuntu" panose="020B0504030602030204" pitchFamily="34" charset="0"/>
                <a:cs typeface="Cavolini" panose="03000502040302020204" pitchFamily="66" charset="0"/>
              </a:endParaRPr>
            </a:p>
          </p:txBody>
        </p:sp>
        <p:sp>
          <p:nvSpPr>
            <p:cNvPr id="23" name="Rectangle : coins arrondis 4">
              <a:extLst>
                <a:ext uri="{FF2B5EF4-FFF2-40B4-BE49-F238E27FC236}">
                  <a16:creationId xmlns:a16="http://schemas.microsoft.com/office/drawing/2014/main" id="{4D0D1A70-56D3-2D14-5F19-087C03FE9C49}"/>
                </a:ext>
              </a:extLst>
            </p:cNvPr>
            <p:cNvSpPr/>
            <p:nvPr/>
          </p:nvSpPr>
          <p:spPr>
            <a:xfrm>
              <a:off x="9472316" y="1851575"/>
              <a:ext cx="203661" cy="197167"/>
            </a:xfrm>
            <a:prstGeom prst="roundRect">
              <a:avLst>
                <a:gd name="adj" fmla="val 33092"/>
              </a:avLst>
            </a:prstGeom>
            <a:solidFill>
              <a:schemeClr val="accent6">
                <a:alpha val="50196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dirty="0">
                <a:solidFill>
                  <a:schemeClr val="tx1"/>
                </a:solidFill>
                <a:latin typeface="Ubuntu" panose="020B0504030602030204" pitchFamily="34" charset="0"/>
                <a:cs typeface="Cavolini" panose="03000502040302020204" pitchFamily="66" charset="0"/>
              </a:endParaRPr>
            </a:p>
          </p:txBody>
        </p:sp>
        <p:sp>
          <p:nvSpPr>
            <p:cNvPr id="24" name="Rectangle : coins arrondis 4">
              <a:extLst>
                <a:ext uri="{FF2B5EF4-FFF2-40B4-BE49-F238E27FC236}">
                  <a16:creationId xmlns:a16="http://schemas.microsoft.com/office/drawing/2014/main" id="{F61EEF58-1B6A-B501-864F-86E7E613AD7C}"/>
                </a:ext>
              </a:extLst>
            </p:cNvPr>
            <p:cNvSpPr/>
            <p:nvPr/>
          </p:nvSpPr>
          <p:spPr>
            <a:xfrm>
              <a:off x="9805691" y="1851575"/>
              <a:ext cx="203661" cy="197167"/>
            </a:xfrm>
            <a:prstGeom prst="roundRect">
              <a:avLst>
                <a:gd name="adj" fmla="val 33092"/>
              </a:avLst>
            </a:prstGeom>
            <a:solidFill>
              <a:schemeClr val="accent4">
                <a:alpha val="50196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dirty="0">
                <a:solidFill>
                  <a:schemeClr val="tx1"/>
                </a:solidFill>
                <a:latin typeface="Ubuntu" panose="020B0504030602030204" pitchFamily="34" charset="0"/>
                <a:cs typeface="Cavolini" panose="03000502040302020204" pitchFamily="66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B6693D4D-7CBF-58E9-FA6C-C21979AED5E5}"/>
                  </a:ext>
                </a:extLst>
              </p:cNvPr>
              <p:cNvSpPr txBox="1"/>
              <p:nvPr/>
            </p:nvSpPr>
            <p:spPr>
              <a:xfrm>
                <a:off x="598054" y="5520750"/>
                <a:ext cx="10995880" cy="8320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b="0" i="1" smtClean="0">
                              <a:effectLst>
                                <a:outerShdw blurRad="12700" dist="12700" dir="5400000" algn="ctr" rotWithShape="0">
                                  <a:schemeClr val="tx1"/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fr-FR" b="0" i="1" smtClean="0">
                                  <a:effectLst>
                                    <a:outerShdw blurRad="12700" dist="12700" dir="5400000" algn="ctr" rotWithShape="0">
                                      <a:schemeClr val="tx1"/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i="1" smtClean="0">
                                  <a:solidFill>
                                    <a:srgbClr val="FFD966"/>
                                  </a:solidFill>
                                  <a:effectLst>
                                    <a:outerShdw blurRad="12700" dist="12700" dir="5400000" algn="ctr" rotWithShape="0">
                                      <a:schemeClr val="tx1"/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sSup>
                                <m:sSupPr>
                                  <m:ctrlPr>
                                    <a:rPr lang="fr-FR" b="0" i="1" smtClean="0">
                                      <a:solidFill>
                                        <a:srgbClr val="FFD966"/>
                                      </a:solidFill>
                                      <a:effectLst>
                                        <a:outerShdw blurRad="12700" dist="12700" dir="5400000" algn="ctr" rotWithShape="0">
                                          <a:schemeClr val="tx1"/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b="0" i="1" smtClean="0">
                                      <a:solidFill>
                                        <a:srgbClr val="FFD966"/>
                                      </a:solidFill>
                                      <a:effectLst>
                                        <a:outerShdw blurRad="12700" dist="12700" dir="5400000" algn="ctr" rotWithShape="0">
                                          <a:schemeClr val="tx1"/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fr-FR" b="0" i="1" smtClean="0">
                                      <a:solidFill>
                                        <a:srgbClr val="FFD966"/>
                                      </a:solidFill>
                                      <a:effectLst>
                                        <a:outerShdw blurRad="12700" dist="12700" dir="5400000" algn="ctr" rotWithShape="0">
                                          <a:schemeClr val="tx1"/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sSub>
                                    <m:sSubPr>
                                      <m:ctrlPr>
                                        <a:rPr lang="fr-FR" b="0" i="1" smtClean="0">
                                          <a:solidFill>
                                            <a:srgbClr val="FFD966"/>
                                          </a:solidFill>
                                          <a:effectLst>
                                            <a:outerShdw blurRad="12700" dist="12700" dir="5400000" algn="ctr" rotWithShape="0">
                                              <a:schemeClr val="tx1"/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b="0" i="1" smtClean="0">
                                          <a:solidFill>
                                            <a:srgbClr val="FFD966"/>
                                          </a:solidFill>
                                          <a:effectLst>
                                            <a:outerShdw blurRad="12700" dist="12700" dir="5400000" algn="ctr" rotWithShape="0">
                                              <a:schemeClr val="tx1"/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sub>
                                      <m:r>
                                        <a:rPr lang="fr-FR" b="0" i="1" smtClean="0">
                                          <a:solidFill>
                                            <a:srgbClr val="FFD966"/>
                                          </a:solidFill>
                                          <a:effectLst>
                                            <a:outerShdw blurRad="12700" dist="12700" dir="5400000" algn="ctr" rotWithShape="0">
                                              <a:schemeClr val="tx1"/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sup>
                              </m:sSup>
                              <m:r>
                                <a:rPr lang="fr-FR" i="1">
                                  <a:effectLst>
                                    <a:outerShdw blurRad="12700" dist="12700" dir="5400000" algn="ctr" rotWithShape="0">
                                      <a:schemeClr val="tx1"/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fr-FR" i="1" smtClean="0">
                                  <a:solidFill>
                                    <a:srgbClr val="97D077"/>
                                  </a:solidFill>
                                  <a:effectLst>
                                    <a:outerShdw blurRad="12700" dist="12700" dir="5400000" algn="ctr" rotWithShape="0">
                                      <a:schemeClr val="tx1"/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sSup>
                                <m:sSupPr>
                                  <m:ctrlPr>
                                    <a:rPr lang="fr-FR" b="0" i="1" smtClean="0">
                                      <a:solidFill>
                                        <a:srgbClr val="97D077"/>
                                      </a:solidFill>
                                      <a:effectLst>
                                        <a:outerShdw blurRad="12700" dist="12700" dir="5400000" algn="ctr" rotWithShape="0">
                                          <a:schemeClr val="tx1"/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b="0" i="1" smtClean="0">
                                      <a:solidFill>
                                        <a:srgbClr val="97D077"/>
                                      </a:solidFill>
                                      <a:effectLst>
                                        <a:outerShdw blurRad="12700" dist="12700" dir="5400000" algn="ctr" rotWithShape="0">
                                          <a:schemeClr val="tx1"/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fr-FR" b="0" i="1" smtClean="0">
                                      <a:solidFill>
                                        <a:srgbClr val="97D077"/>
                                      </a:solidFill>
                                      <a:effectLst>
                                        <a:outerShdw blurRad="12700" dist="12700" dir="5400000" algn="ctr" rotWithShape="0">
                                          <a:schemeClr val="tx1"/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d>
                                    <m:dPr>
                                      <m:ctrlPr>
                                        <a:rPr lang="fr-FR" i="1">
                                          <a:solidFill>
                                            <a:srgbClr val="97D077"/>
                                          </a:solidFill>
                                          <a:effectLst>
                                            <a:outerShdw blurRad="12700" dist="12700" dir="5400000" algn="ctr" rotWithShape="0">
                                              <a:schemeClr val="tx1"/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fr-FR" i="1">
                                              <a:solidFill>
                                                <a:srgbClr val="FFD966"/>
                                              </a:solidFill>
                                              <a:effectLst>
                                                <a:outerShdw blurRad="12700" dist="12700" dir="5400000" algn="ctr" rotWithShape="0">
                                                  <a:schemeClr val="tx1"/>
                                                </a:outerShdw>
                                              </a:effectLst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FR" i="1">
                                              <a:solidFill>
                                                <a:srgbClr val="FFD966"/>
                                              </a:solidFill>
                                              <a:effectLst>
                                                <a:outerShdw blurRad="12700" dist="12700" dir="5400000" algn="ctr" rotWithShape="0">
                                                  <a:schemeClr val="tx1"/>
                                                </a:outerShdw>
                                              </a:effectLst>
                                              <a:latin typeface="Cambria Math" panose="02040503050406030204" pitchFamily="18" charset="0"/>
                                            </a:rPr>
                                            <m:t>𝜙</m:t>
                                          </m:r>
                                        </m:e>
                                        <m:sub>
                                          <m:r>
                                            <a:rPr lang="fr-FR" i="1">
                                              <a:solidFill>
                                                <a:srgbClr val="FFD966"/>
                                              </a:solidFill>
                                              <a:effectLst>
                                                <a:outerShdw blurRad="12700" dist="12700" dir="5400000" algn="ctr" rotWithShape="0">
                                                  <a:schemeClr val="tx1"/>
                                                </a:outerShdw>
                                              </a:effectLst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fr-FR" i="1">
                                          <a:solidFill>
                                            <a:srgbClr val="97D077"/>
                                          </a:solidFill>
                                          <a:effectLst>
                                            <a:outerShdw blurRad="12700" dist="12700" dir="5400000" algn="ctr" rotWithShape="0">
                                              <a:schemeClr val="tx1"/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f>
                                        <m:fPr>
                                          <m:ctrlPr>
                                            <a:rPr lang="fr-FR" i="1">
                                              <a:solidFill>
                                                <a:srgbClr val="97D077"/>
                                              </a:solidFill>
                                              <a:effectLst>
                                                <a:outerShdw blurRad="12700" dist="12700" dir="5400000" algn="ctr" rotWithShape="0">
                                                  <a:schemeClr val="tx1"/>
                                                </a:outerShdw>
                                              </a:effectLst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fr-FR" i="1">
                                              <a:solidFill>
                                                <a:srgbClr val="97D077"/>
                                              </a:solidFill>
                                              <a:effectLst>
                                                <a:outerShdw blurRad="12700" dist="12700" dir="5400000" algn="ctr" rotWithShape="0">
                                                  <a:schemeClr val="tx1"/>
                                                </a:outerShdw>
                                              </a:effectLst>
                                              <a:latin typeface="Cambria Math" panose="02040503050406030204" pitchFamily="18" charset="0"/>
                                            </a:rPr>
                                            <m:t>𝜋</m:t>
                                          </m:r>
                                        </m:num>
                                        <m:den>
                                          <m:r>
                                            <a:rPr lang="fr-FR" i="1">
                                              <a:solidFill>
                                                <a:srgbClr val="97D077"/>
                                              </a:solidFill>
                                              <a:effectLst>
                                                <a:outerShdw blurRad="12700" dist="12700" dir="5400000" algn="ctr" rotWithShape="0">
                                                  <a:schemeClr val="tx1"/>
                                                </a:outerShdw>
                                              </a:effectLst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</m:e>
                                  </m:d>
                                </m:sup>
                              </m:sSup>
                              <m:r>
                                <a:rPr lang="fr-FR" i="1">
                                  <a:effectLst>
                                    <a:outerShdw blurRad="12700" dist="12700" dir="5400000" algn="ctr" rotWithShape="0">
                                      <a:schemeClr val="tx1"/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fr-FR" i="1" smtClean="0">
                                  <a:solidFill>
                                    <a:srgbClr val="EA6B66"/>
                                  </a:solidFill>
                                  <a:effectLst>
                                    <a:outerShdw blurRad="12700" dist="12700" dir="5400000" algn="ctr" rotWithShape="0">
                                      <a:schemeClr val="tx1"/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sSup>
                                <m:sSupPr>
                                  <m:ctrlPr>
                                    <a:rPr lang="fr-FR" i="1">
                                      <a:solidFill>
                                        <a:srgbClr val="EA6B66"/>
                                      </a:solidFill>
                                      <a:effectLst>
                                        <a:outerShdw blurRad="12700" dist="12700" dir="5400000" algn="ctr" rotWithShape="0">
                                          <a:schemeClr val="tx1"/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i="1">
                                      <a:solidFill>
                                        <a:srgbClr val="EA6B66"/>
                                      </a:solidFill>
                                      <a:effectLst>
                                        <a:outerShdw blurRad="12700" dist="12700" dir="5400000" algn="ctr" rotWithShape="0">
                                          <a:schemeClr val="tx1"/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fr-FR" i="1">
                                      <a:solidFill>
                                        <a:srgbClr val="EA6B66"/>
                                      </a:solidFill>
                                      <a:effectLst>
                                        <a:outerShdw blurRad="12700" dist="12700" dir="5400000" algn="ctr" rotWithShape="0">
                                          <a:schemeClr val="tx1"/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d>
                                    <m:dPr>
                                      <m:ctrlPr>
                                        <a:rPr lang="fr-FR" b="0" i="1" smtClean="0">
                                          <a:solidFill>
                                            <a:srgbClr val="EA6B66"/>
                                          </a:solidFill>
                                          <a:effectLst>
                                            <a:outerShdw blurRad="12700" dist="12700" dir="5400000" algn="ctr" rotWithShape="0">
                                              <a:schemeClr val="tx1"/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fr-FR" i="1">
                                              <a:solidFill>
                                                <a:srgbClr val="FFD966"/>
                                              </a:solidFill>
                                              <a:effectLst>
                                                <a:outerShdw blurRad="12700" dist="12700" dir="5400000" algn="ctr" rotWithShape="0">
                                                  <a:schemeClr val="tx1"/>
                                                </a:outerShdw>
                                              </a:effectLst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FR" i="1">
                                              <a:solidFill>
                                                <a:srgbClr val="FFD966"/>
                                              </a:solidFill>
                                              <a:effectLst>
                                                <a:outerShdw blurRad="12700" dist="12700" dir="5400000" algn="ctr" rotWithShape="0">
                                                  <a:schemeClr val="tx1"/>
                                                </a:outerShdw>
                                              </a:effectLst>
                                              <a:latin typeface="Cambria Math" panose="02040503050406030204" pitchFamily="18" charset="0"/>
                                            </a:rPr>
                                            <m:t>𝜙</m:t>
                                          </m:r>
                                        </m:e>
                                        <m:sub>
                                          <m:r>
                                            <a:rPr lang="fr-FR" i="1">
                                              <a:solidFill>
                                                <a:srgbClr val="FFD966"/>
                                              </a:solidFill>
                                              <a:effectLst>
                                                <a:outerShdw blurRad="12700" dist="12700" dir="5400000" algn="ctr" rotWithShape="0">
                                                  <a:schemeClr val="tx1"/>
                                                </a:outerShdw>
                                              </a:effectLst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fr-FR" b="0" i="1" smtClean="0">
                                          <a:solidFill>
                                            <a:srgbClr val="EA6B66"/>
                                          </a:solidFill>
                                          <a:effectLst>
                                            <a:outerShdw blurRad="12700" dist="12700" dir="5400000" algn="ctr" rotWithShape="0">
                                              <a:schemeClr val="tx1"/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fr-FR" b="0" i="1" smtClean="0">
                                          <a:solidFill>
                                            <a:srgbClr val="EA6B66"/>
                                          </a:solidFill>
                                          <a:effectLst>
                                            <a:outerShdw blurRad="12700" dist="12700" dir="5400000" algn="ctr" rotWithShape="0">
                                              <a:schemeClr val="tx1"/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fr-FR" b="0" i="1" smtClean="0">
                                  <a:effectLst>
                                    <a:outerShdw blurRad="12700" dist="12700" dir="5400000" algn="ctr" rotWithShape="0">
                                      <a:schemeClr val="tx1"/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fr-FR" i="1" smtClean="0">
                                  <a:solidFill>
                                    <a:srgbClr val="7EA6E0"/>
                                  </a:solidFill>
                                  <a:effectLst>
                                    <a:outerShdw blurRad="12700" dist="12700" dir="5400000" algn="ctr" rotWithShape="0">
                                      <a:schemeClr val="tx1"/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sSup>
                                <m:sSupPr>
                                  <m:ctrlPr>
                                    <a:rPr lang="fr-FR" i="1">
                                      <a:solidFill>
                                        <a:srgbClr val="7EA6E0"/>
                                      </a:solidFill>
                                      <a:effectLst>
                                        <a:outerShdw blurRad="12700" dist="12700" dir="5400000" algn="ctr" rotWithShape="0">
                                          <a:schemeClr val="tx1"/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i="1">
                                      <a:solidFill>
                                        <a:srgbClr val="7EA6E0"/>
                                      </a:solidFill>
                                      <a:effectLst>
                                        <a:outerShdw blurRad="12700" dist="12700" dir="5400000" algn="ctr" rotWithShape="0">
                                          <a:schemeClr val="tx1"/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fr-FR" i="1">
                                      <a:solidFill>
                                        <a:srgbClr val="7EA6E0"/>
                                      </a:solidFill>
                                      <a:effectLst>
                                        <a:outerShdw blurRad="12700" dist="12700" dir="5400000" algn="ctr" rotWithShape="0">
                                          <a:schemeClr val="tx1"/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d>
                                    <m:dPr>
                                      <m:ctrlPr>
                                        <a:rPr lang="fr-FR" b="0" i="1" smtClean="0">
                                          <a:solidFill>
                                            <a:srgbClr val="7EA6E0"/>
                                          </a:solidFill>
                                          <a:effectLst>
                                            <a:outerShdw blurRad="12700" dist="12700" dir="5400000" algn="ctr" rotWithShape="0">
                                              <a:schemeClr val="tx1"/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fr-FR" i="1">
                                              <a:solidFill>
                                                <a:srgbClr val="FFD966"/>
                                              </a:solidFill>
                                              <a:effectLst>
                                                <a:outerShdw blurRad="12700" dist="12700" dir="5400000" algn="ctr" rotWithShape="0">
                                                  <a:schemeClr val="tx1"/>
                                                </a:outerShdw>
                                              </a:effectLst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FR" i="1">
                                              <a:solidFill>
                                                <a:srgbClr val="FFD966"/>
                                              </a:solidFill>
                                              <a:effectLst>
                                                <a:outerShdw blurRad="12700" dist="12700" dir="5400000" algn="ctr" rotWithShape="0">
                                                  <a:schemeClr val="tx1"/>
                                                </a:outerShdw>
                                              </a:effectLst>
                                              <a:latin typeface="Cambria Math" panose="02040503050406030204" pitchFamily="18" charset="0"/>
                                            </a:rPr>
                                            <m:t>𝜙</m:t>
                                          </m:r>
                                        </m:e>
                                        <m:sub>
                                          <m:r>
                                            <a:rPr lang="fr-FR" i="1">
                                              <a:solidFill>
                                                <a:srgbClr val="FFD966"/>
                                              </a:solidFill>
                                              <a:effectLst>
                                                <a:outerShdw blurRad="12700" dist="12700" dir="5400000" algn="ctr" rotWithShape="0">
                                                  <a:schemeClr val="tx1"/>
                                                </a:outerShdw>
                                              </a:effectLst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fr-FR" b="0" i="1" smtClean="0">
                                          <a:solidFill>
                                            <a:srgbClr val="7EA6E0"/>
                                          </a:solidFill>
                                          <a:effectLst>
                                            <a:outerShdw blurRad="12700" dist="12700" dir="5400000" algn="ctr" rotWithShape="0">
                                              <a:schemeClr val="tx1"/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f>
                                        <m:fPr>
                                          <m:ctrlPr>
                                            <a:rPr lang="fr-FR" b="0" i="1" smtClean="0">
                                              <a:solidFill>
                                                <a:srgbClr val="7EA6E0"/>
                                              </a:solidFill>
                                              <a:effectLst>
                                                <a:outerShdw blurRad="12700" dist="12700" dir="5400000" algn="ctr" rotWithShape="0">
                                                  <a:schemeClr val="tx1"/>
                                                </a:outerShdw>
                                              </a:effectLst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fr-FR" b="0" i="1" smtClean="0">
                                              <a:solidFill>
                                                <a:srgbClr val="7EA6E0"/>
                                              </a:solidFill>
                                              <a:effectLst>
                                                <a:outerShdw blurRad="12700" dist="12700" dir="5400000" algn="ctr" rotWithShape="0">
                                                  <a:schemeClr val="tx1"/>
                                                </a:outerShdw>
                                              </a:effectLst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  <m:r>
                                            <a:rPr lang="fr-FR" b="0" i="1" smtClean="0">
                                              <a:solidFill>
                                                <a:srgbClr val="7EA6E0"/>
                                              </a:solidFill>
                                              <a:effectLst>
                                                <a:outerShdw blurRad="12700" dist="12700" dir="5400000" algn="ctr" rotWithShape="0">
                                                  <a:schemeClr val="tx1"/>
                                                </a:outerShdw>
                                              </a:effectLst>
                                              <a:latin typeface="Cambria Math" panose="02040503050406030204" pitchFamily="18" charset="0"/>
                                            </a:rPr>
                                            <m:t>𝜋</m:t>
                                          </m:r>
                                        </m:num>
                                        <m:den>
                                          <m:r>
                                            <a:rPr lang="fr-FR" b="0" i="1" smtClean="0">
                                              <a:solidFill>
                                                <a:srgbClr val="7EA6E0"/>
                                              </a:solidFill>
                                              <a:effectLst>
                                                <a:outerShdw blurRad="12700" dist="12700" dir="5400000" algn="ctr" rotWithShape="0">
                                                  <a:schemeClr val="tx1"/>
                                                </a:outerShdw>
                                              </a:effectLst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r>
                                        <a:rPr lang="fr-FR" b="0" i="1" smtClean="0">
                                          <a:solidFill>
                                            <a:srgbClr val="7EA6E0"/>
                                          </a:solidFill>
                                          <a:effectLst>
                                            <a:outerShdw blurRad="12700" dist="12700" dir="5400000" algn="ctr" rotWithShape="0">
                                              <a:schemeClr val="tx1"/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        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fr-FR" b="0" i="1" smtClean="0">
                              <a:effectLst>
                                <a:outerShdw blurRad="12700" dist="12700" dir="5400000" algn="ctr" rotWithShape="0">
                                  <a:schemeClr val="tx1"/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b="0" i="1" smtClean="0">
                          <a:effectLst>
                            <a:outerShdw blurRad="12700" dist="12700" dir="5400000" algn="ctr" rotWithShape="0">
                              <a:schemeClr val="tx1"/>
                            </a:outerShdw>
                          </a:effectLst>
                          <a:latin typeface="Cambria Math" panose="02040503050406030204" pitchFamily="18" charset="0"/>
                        </a:rPr>
                        <m:t>     −     </m:t>
                      </m:r>
                      <m:sSup>
                        <m:sSupPr>
                          <m:ctrlPr>
                            <a:rPr lang="fr-FR" b="0" i="1" smtClean="0">
                              <a:solidFill>
                                <a:srgbClr val="7EA6E0"/>
                              </a:solidFill>
                              <a:effectLst>
                                <a:outerShdw blurRad="12700" dist="12700" dir="5400000" algn="ctr" rotWithShape="0">
                                  <a:schemeClr val="tx1"/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fr-FR" i="1">
                                  <a:effectLst>
                                    <a:outerShdw blurRad="12700" dist="12700" dir="5400000" algn="ctr" rotWithShape="0">
                                      <a:schemeClr val="tx1"/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i="1">
                                  <a:solidFill>
                                    <a:srgbClr val="FFD966"/>
                                  </a:solidFill>
                                  <a:effectLst>
                                    <a:outerShdw blurRad="12700" dist="12700" dir="5400000" algn="ctr" rotWithShape="0">
                                      <a:schemeClr val="tx1"/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sSup>
                                <m:sSupPr>
                                  <m:ctrlPr>
                                    <a:rPr lang="fr-FR" i="1">
                                      <a:solidFill>
                                        <a:srgbClr val="FFD966"/>
                                      </a:solidFill>
                                      <a:effectLst>
                                        <a:outerShdw blurRad="12700" dist="12700" dir="5400000" algn="ctr" rotWithShape="0">
                                          <a:schemeClr val="tx1"/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i="1">
                                      <a:solidFill>
                                        <a:srgbClr val="FFD966"/>
                                      </a:solidFill>
                                      <a:effectLst>
                                        <a:outerShdw blurRad="12700" dist="12700" dir="5400000" algn="ctr" rotWithShape="0">
                                          <a:schemeClr val="tx1"/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fr-FR" i="1">
                                      <a:solidFill>
                                        <a:srgbClr val="FFD966"/>
                                      </a:solidFill>
                                      <a:effectLst>
                                        <a:outerShdw blurRad="12700" dist="12700" dir="5400000" algn="ctr" rotWithShape="0">
                                          <a:schemeClr val="tx1"/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sSub>
                                    <m:sSubPr>
                                      <m:ctrlPr>
                                        <a:rPr lang="fr-FR" i="1">
                                          <a:solidFill>
                                            <a:srgbClr val="FFD966"/>
                                          </a:solidFill>
                                          <a:effectLst>
                                            <a:outerShdw blurRad="12700" dist="12700" dir="5400000" algn="ctr" rotWithShape="0">
                                              <a:schemeClr val="tx1"/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solidFill>
                                            <a:srgbClr val="FFD966"/>
                                          </a:solidFill>
                                          <a:effectLst>
                                            <a:outerShdw blurRad="12700" dist="12700" dir="5400000" algn="ctr" rotWithShape="0">
                                              <a:schemeClr val="tx1"/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solidFill>
                                            <a:srgbClr val="FFD966"/>
                                          </a:solidFill>
                                          <a:effectLst>
                                            <a:outerShdw blurRad="12700" dist="12700" dir="5400000" algn="ctr" rotWithShape="0">
                                              <a:schemeClr val="tx1"/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sup>
                              </m:sSup>
                              <m:r>
                                <a:rPr lang="fr-FR" i="1">
                                  <a:effectLst>
                                    <a:outerShdw blurRad="12700" dist="12700" dir="5400000" algn="ctr" rotWithShape="0">
                                      <a:schemeClr val="tx1"/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fr-FR" i="1" smtClean="0">
                                  <a:solidFill>
                                    <a:srgbClr val="7EA6E0"/>
                                  </a:solidFill>
                                  <a:effectLst>
                                    <a:outerShdw blurRad="12700" dist="12700" dir="5400000" algn="ctr" rotWithShape="0">
                                      <a:schemeClr val="tx1"/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sSup>
                                <m:sSupPr>
                                  <m:ctrlPr>
                                    <a:rPr lang="fr-FR" i="1">
                                      <a:solidFill>
                                        <a:srgbClr val="7EA6E0"/>
                                      </a:solidFill>
                                      <a:effectLst>
                                        <a:outerShdw blurRad="12700" dist="12700" dir="5400000" algn="ctr" rotWithShape="0">
                                          <a:schemeClr val="tx1"/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i="1">
                                      <a:solidFill>
                                        <a:srgbClr val="7EA6E0"/>
                                      </a:solidFill>
                                      <a:effectLst>
                                        <a:outerShdw blurRad="12700" dist="12700" dir="5400000" algn="ctr" rotWithShape="0">
                                          <a:schemeClr val="tx1"/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fr-FR" i="1">
                                      <a:solidFill>
                                        <a:srgbClr val="7EA6E0"/>
                                      </a:solidFill>
                                      <a:effectLst>
                                        <a:outerShdw blurRad="12700" dist="12700" dir="5400000" algn="ctr" rotWithShape="0">
                                          <a:schemeClr val="tx1"/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d>
                                    <m:dPr>
                                      <m:ctrlPr>
                                        <a:rPr lang="fr-FR" i="1">
                                          <a:solidFill>
                                            <a:srgbClr val="7EA6E0"/>
                                          </a:solidFill>
                                          <a:effectLst>
                                            <a:outerShdw blurRad="12700" dist="12700" dir="5400000" algn="ctr" rotWithShape="0">
                                              <a:schemeClr val="tx1"/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fr-FR" i="1">
                                              <a:solidFill>
                                                <a:srgbClr val="FFD966"/>
                                              </a:solidFill>
                                              <a:effectLst>
                                                <a:outerShdw blurRad="12700" dist="12700" dir="5400000" algn="ctr" rotWithShape="0">
                                                  <a:schemeClr val="tx1"/>
                                                </a:outerShdw>
                                              </a:effectLst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FR" i="1">
                                              <a:solidFill>
                                                <a:srgbClr val="FFD966"/>
                                              </a:solidFill>
                                              <a:effectLst>
                                                <a:outerShdw blurRad="12700" dist="12700" dir="5400000" algn="ctr" rotWithShape="0">
                                                  <a:schemeClr val="tx1"/>
                                                </a:outerShdw>
                                              </a:effectLst>
                                              <a:latin typeface="Cambria Math" panose="02040503050406030204" pitchFamily="18" charset="0"/>
                                            </a:rPr>
                                            <m:t>𝜙</m:t>
                                          </m:r>
                                        </m:e>
                                        <m:sub>
                                          <m:r>
                                            <a:rPr lang="fr-FR" i="1">
                                              <a:solidFill>
                                                <a:srgbClr val="FFD966"/>
                                              </a:solidFill>
                                              <a:effectLst>
                                                <a:outerShdw blurRad="12700" dist="12700" dir="5400000" algn="ctr" rotWithShape="0">
                                                  <a:schemeClr val="tx1"/>
                                                </a:outerShdw>
                                              </a:effectLst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fr-FR" i="1">
                                          <a:solidFill>
                                            <a:srgbClr val="7EA6E0"/>
                                          </a:solidFill>
                                          <a:effectLst>
                                            <a:outerShdw blurRad="12700" dist="12700" dir="5400000" algn="ctr" rotWithShape="0">
                                              <a:schemeClr val="tx1"/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f>
                                        <m:fPr>
                                          <m:ctrlPr>
                                            <a:rPr lang="fr-FR" i="1">
                                              <a:solidFill>
                                                <a:srgbClr val="7EA6E0"/>
                                              </a:solidFill>
                                              <a:effectLst>
                                                <a:outerShdw blurRad="12700" dist="12700" dir="5400000" algn="ctr" rotWithShape="0">
                                                  <a:schemeClr val="tx1"/>
                                                </a:outerShdw>
                                              </a:effectLst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fr-FR" i="1">
                                              <a:solidFill>
                                                <a:srgbClr val="7EA6E0"/>
                                              </a:solidFill>
                                              <a:effectLst>
                                                <a:outerShdw blurRad="12700" dist="12700" dir="5400000" algn="ctr" rotWithShape="0">
                                                  <a:schemeClr val="tx1"/>
                                                </a:outerShdw>
                                              </a:effectLst>
                                              <a:latin typeface="Cambria Math" panose="02040503050406030204" pitchFamily="18" charset="0"/>
                                            </a:rPr>
                                            <m:t>𝜋</m:t>
                                          </m:r>
                                        </m:num>
                                        <m:den>
                                          <m:r>
                                            <a:rPr lang="fr-FR" i="1">
                                              <a:solidFill>
                                                <a:srgbClr val="7EA6E0"/>
                                              </a:solidFill>
                                              <a:effectLst>
                                                <a:outerShdw blurRad="12700" dist="12700" dir="5400000" algn="ctr" rotWithShape="0">
                                                  <a:schemeClr val="tx1"/>
                                                </a:outerShdw>
                                              </a:effectLst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r>
                                        <a:rPr lang="fr-FR" b="0" i="1" smtClean="0">
                                          <a:solidFill>
                                            <a:srgbClr val="7EA6E0"/>
                                          </a:solidFill>
                                          <a:effectLst>
                                            <a:outerShdw blurRad="12700" dist="12700" dir="5400000" algn="ctr" rotWithShape="0">
                                              <a:schemeClr val="tx1"/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        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fr-FR" i="1">
                                  <a:effectLst>
                                    <a:outerShdw blurRad="12700" dist="12700" dir="5400000" algn="ctr" rotWithShape="0">
                                      <a:schemeClr val="tx1"/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fr-FR" i="1">
                                  <a:solidFill>
                                    <a:srgbClr val="EA6B66"/>
                                  </a:solidFill>
                                  <a:effectLst>
                                    <a:outerShdw blurRad="12700" dist="12700" dir="5400000" algn="ctr" rotWithShape="0">
                                      <a:schemeClr val="tx1"/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sSup>
                                <m:sSupPr>
                                  <m:ctrlPr>
                                    <a:rPr lang="fr-FR" i="1">
                                      <a:solidFill>
                                        <a:srgbClr val="EA6B66"/>
                                      </a:solidFill>
                                      <a:effectLst>
                                        <a:outerShdw blurRad="12700" dist="12700" dir="5400000" algn="ctr" rotWithShape="0">
                                          <a:schemeClr val="tx1"/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i="1">
                                      <a:solidFill>
                                        <a:srgbClr val="EA6B66"/>
                                      </a:solidFill>
                                      <a:effectLst>
                                        <a:outerShdw blurRad="12700" dist="12700" dir="5400000" algn="ctr" rotWithShape="0">
                                          <a:schemeClr val="tx1"/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fr-FR" i="1">
                                      <a:solidFill>
                                        <a:srgbClr val="EA6B66"/>
                                      </a:solidFill>
                                      <a:effectLst>
                                        <a:outerShdw blurRad="12700" dist="12700" dir="5400000" algn="ctr" rotWithShape="0">
                                          <a:schemeClr val="tx1"/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d>
                                    <m:dPr>
                                      <m:ctrlPr>
                                        <a:rPr lang="fr-FR" i="1">
                                          <a:solidFill>
                                            <a:srgbClr val="EA6B66"/>
                                          </a:solidFill>
                                          <a:effectLst>
                                            <a:outerShdw blurRad="12700" dist="12700" dir="5400000" algn="ctr" rotWithShape="0">
                                              <a:schemeClr val="tx1"/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fr-FR" i="1">
                                              <a:solidFill>
                                                <a:srgbClr val="FFD966"/>
                                              </a:solidFill>
                                              <a:effectLst>
                                                <a:outerShdw blurRad="12700" dist="12700" dir="5400000" algn="ctr" rotWithShape="0">
                                                  <a:schemeClr val="tx1"/>
                                                </a:outerShdw>
                                              </a:effectLst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FR" i="1">
                                              <a:solidFill>
                                                <a:srgbClr val="FFD966"/>
                                              </a:solidFill>
                                              <a:effectLst>
                                                <a:outerShdw blurRad="12700" dist="12700" dir="5400000" algn="ctr" rotWithShape="0">
                                                  <a:schemeClr val="tx1"/>
                                                </a:outerShdw>
                                              </a:effectLst>
                                              <a:latin typeface="Cambria Math" panose="02040503050406030204" pitchFamily="18" charset="0"/>
                                            </a:rPr>
                                            <m:t>𝜙</m:t>
                                          </m:r>
                                        </m:e>
                                        <m:sub>
                                          <m:r>
                                            <a:rPr lang="fr-FR" i="1">
                                              <a:solidFill>
                                                <a:srgbClr val="FFD966"/>
                                              </a:solidFill>
                                              <a:effectLst>
                                                <a:outerShdw blurRad="12700" dist="12700" dir="5400000" algn="ctr" rotWithShape="0">
                                                  <a:schemeClr val="tx1"/>
                                                </a:outerShdw>
                                              </a:effectLst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fr-FR" i="1">
                                          <a:solidFill>
                                            <a:srgbClr val="EA6B66"/>
                                          </a:solidFill>
                                          <a:effectLst>
                                            <a:outerShdw blurRad="12700" dist="12700" dir="5400000" algn="ctr" rotWithShape="0">
                                              <a:schemeClr val="tx1"/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fr-FR" i="1">
                                          <a:solidFill>
                                            <a:srgbClr val="EA6B66"/>
                                          </a:solidFill>
                                          <a:effectLst>
                                            <a:outerShdw blurRad="12700" dist="12700" dir="5400000" algn="ctr" rotWithShape="0">
                                              <a:schemeClr val="tx1"/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fr-FR" i="1">
                                  <a:effectLst>
                                    <a:outerShdw blurRad="12700" dist="12700" dir="5400000" algn="ctr" rotWithShape="0">
                                      <a:schemeClr val="tx1"/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fr-FR" i="1" smtClean="0">
                                  <a:solidFill>
                                    <a:srgbClr val="97D077"/>
                                  </a:solidFill>
                                  <a:effectLst>
                                    <a:outerShdw blurRad="12700" dist="12700" dir="5400000" algn="ctr" rotWithShape="0">
                                      <a:schemeClr val="tx1"/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sSup>
                                <m:sSupPr>
                                  <m:ctrlPr>
                                    <a:rPr lang="fr-FR" i="1">
                                      <a:solidFill>
                                        <a:srgbClr val="97D077"/>
                                      </a:solidFill>
                                      <a:effectLst>
                                        <a:outerShdw blurRad="12700" dist="12700" dir="5400000" algn="ctr" rotWithShape="0">
                                          <a:schemeClr val="tx1"/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i="1">
                                      <a:solidFill>
                                        <a:srgbClr val="97D077"/>
                                      </a:solidFill>
                                      <a:effectLst>
                                        <a:outerShdw blurRad="12700" dist="12700" dir="5400000" algn="ctr" rotWithShape="0">
                                          <a:schemeClr val="tx1"/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fr-FR" i="1">
                                      <a:solidFill>
                                        <a:srgbClr val="97D077"/>
                                      </a:solidFill>
                                      <a:effectLst>
                                        <a:outerShdw blurRad="12700" dist="12700" dir="5400000" algn="ctr" rotWithShape="0">
                                          <a:schemeClr val="tx1"/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d>
                                    <m:dPr>
                                      <m:ctrlPr>
                                        <a:rPr lang="fr-FR" i="1">
                                          <a:solidFill>
                                            <a:srgbClr val="97D077"/>
                                          </a:solidFill>
                                          <a:effectLst>
                                            <a:outerShdw blurRad="12700" dist="12700" dir="5400000" algn="ctr" rotWithShape="0">
                                              <a:schemeClr val="tx1"/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fr-FR" i="1">
                                              <a:solidFill>
                                                <a:srgbClr val="FFD966"/>
                                              </a:solidFill>
                                              <a:effectLst>
                                                <a:outerShdw blurRad="12700" dist="12700" dir="5400000" algn="ctr" rotWithShape="0">
                                                  <a:schemeClr val="tx1"/>
                                                </a:outerShdw>
                                              </a:effectLst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FR" i="1">
                                              <a:solidFill>
                                                <a:srgbClr val="FFD966"/>
                                              </a:solidFill>
                                              <a:effectLst>
                                                <a:outerShdw blurRad="12700" dist="12700" dir="5400000" algn="ctr" rotWithShape="0">
                                                  <a:schemeClr val="tx1"/>
                                                </a:outerShdw>
                                              </a:effectLst>
                                              <a:latin typeface="Cambria Math" panose="02040503050406030204" pitchFamily="18" charset="0"/>
                                            </a:rPr>
                                            <m:t>𝜙</m:t>
                                          </m:r>
                                        </m:e>
                                        <m:sub>
                                          <m:r>
                                            <a:rPr lang="fr-FR" i="1">
                                              <a:solidFill>
                                                <a:srgbClr val="FFD966"/>
                                              </a:solidFill>
                                              <a:effectLst>
                                                <a:outerShdw blurRad="12700" dist="12700" dir="5400000" algn="ctr" rotWithShape="0">
                                                  <a:schemeClr val="tx1"/>
                                                </a:outerShdw>
                                              </a:effectLst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fr-FR" i="1">
                                          <a:solidFill>
                                            <a:srgbClr val="97D077"/>
                                          </a:solidFill>
                                          <a:effectLst>
                                            <a:outerShdw blurRad="12700" dist="12700" dir="5400000" algn="ctr" rotWithShape="0">
                                              <a:schemeClr val="tx1"/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f>
                                        <m:fPr>
                                          <m:ctrlPr>
                                            <a:rPr lang="fr-FR" i="1">
                                              <a:solidFill>
                                                <a:srgbClr val="97D077"/>
                                              </a:solidFill>
                                              <a:effectLst>
                                                <a:outerShdw blurRad="12700" dist="12700" dir="5400000" algn="ctr" rotWithShape="0">
                                                  <a:schemeClr val="tx1"/>
                                                </a:outerShdw>
                                              </a:effectLst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fr-FR" i="1">
                                              <a:solidFill>
                                                <a:srgbClr val="97D077"/>
                                              </a:solidFill>
                                              <a:effectLst>
                                                <a:outerShdw blurRad="12700" dist="12700" dir="5400000" algn="ctr" rotWithShape="0">
                                                  <a:schemeClr val="tx1"/>
                                                </a:outerShdw>
                                              </a:effectLst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  <m:r>
                                            <a:rPr lang="fr-FR" i="1">
                                              <a:solidFill>
                                                <a:srgbClr val="97D077"/>
                                              </a:solidFill>
                                              <a:effectLst>
                                                <a:outerShdw blurRad="12700" dist="12700" dir="5400000" algn="ctr" rotWithShape="0">
                                                  <a:schemeClr val="tx1"/>
                                                </a:outerShdw>
                                              </a:effectLst>
                                              <a:latin typeface="Cambria Math" panose="02040503050406030204" pitchFamily="18" charset="0"/>
                                            </a:rPr>
                                            <m:t>𝜋</m:t>
                                          </m:r>
                                        </m:num>
                                        <m:den>
                                          <m:r>
                                            <a:rPr lang="fr-FR" i="1">
                                              <a:solidFill>
                                                <a:srgbClr val="97D077"/>
                                              </a:solidFill>
                                              <a:effectLst>
                                                <a:outerShdw blurRad="12700" dist="12700" dir="5400000" algn="ctr" rotWithShape="0">
                                                  <a:schemeClr val="tx1"/>
                                                </a:outerShdw>
                                              </a:effectLst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</m:e>
                                  </m:d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fr-FR" b="0" i="1" smtClean="0">
                              <a:solidFill>
                                <a:schemeClr val="tx1"/>
                              </a:solidFill>
                              <a:effectLst>
                                <a:outerShdw blurRad="12700" dist="12700" dir="5400000" algn="ctr" rotWithShape="0">
                                  <a:schemeClr val="tx1"/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fr-FR" dirty="0">
                  <a:effectLst>
                    <a:outerShdw blurRad="12700" dist="12700" dir="5400000" algn="ctr" rotWithShape="0">
                      <a:schemeClr val="tx1"/>
                    </a:outerShdw>
                  </a:effectLst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effectLst>
                            <a:outerShdw blurRad="12700" dist="12700" dir="5400000" algn="ctr" rotWithShape="0">
                              <a:schemeClr val="tx1"/>
                            </a:outerShd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effectLst>
                            <a:outerShdw blurRad="12700" dist="12700" dir="5400000" algn="ctr" rotWithShape="0">
                              <a:schemeClr val="tx1"/>
                            </a:outerShdw>
                          </a:effectLst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fr-FR" dirty="0">
                  <a:effectLst>
                    <a:outerShdw blurRad="12700" dist="12700" dir="5400000" algn="ctr" rotWithShape="0">
                      <a:schemeClr val="tx1"/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B6693D4D-7CBF-58E9-FA6C-C21979AED5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054" y="5520750"/>
                <a:ext cx="10995880" cy="832087"/>
              </a:xfrm>
              <a:prstGeom prst="rect">
                <a:avLst/>
              </a:prstGeom>
              <a:blipFill>
                <a:blip r:embed="rId3"/>
                <a:stretch>
                  <a:fillRect b="-36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DBB4D5E8-54CE-C55D-1E28-A09174E5F055}"/>
                  </a:ext>
                </a:extLst>
              </p:cNvPr>
              <p:cNvSpPr txBox="1"/>
              <p:nvPr/>
            </p:nvSpPr>
            <p:spPr>
              <a:xfrm>
                <a:off x="7203968" y="6074770"/>
                <a:ext cx="3511118" cy="31720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fr-FR" sz="1400" dirty="0"/>
                  <a:t>For </a:t>
                </a:r>
                <a14:m>
                  <m:oMath xmlns:m="http://schemas.openxmlformats.org/officeDocument/2006/math">
                    <m:r>
                      <a:rPr lang="fr-FR" sz="1400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fr-FR" sz="1400" b="0" i="1" smtClean="0">
                        <a:latin typeface="Cambria Math" panose="02040503050406030204" pitchFamily="18" charset="0"/>
                      </a:rPr>
                      <m:t>≪</m:t>
                    </m:r>
                    <m:r>
                      <a:rPr lang="fr-FR" sz="1400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fr-FR" sz="1400" dirty="0"/>
                  <a:t>, </a:t>
                </a:r>
                <a:r>
                  <a:rPr lang="fr-FR" sz="1400" dirty="0" err="1"/>
                  <a:t>such</a:t>
                </a:r>
                <a:r>
                  <a:rPr lang="fr-FR" sz="1400" dirty="0"/>
                  <a:t> as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1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fr-FR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fr-FR" sz="14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p>
                    </m:sSup>
                    <m:r>
                      <a:rPr lang="fr-FR" sz="1400" b="0" i="1" smtClean="0">
                        <a:latin typeface="Cambria Math" panose="02040503050406030204" pitchFamily="18" charset="0"/>
                      </a:rPr>
                      <m:t>≈</m:t>
                    </m:r>
                    <m:r>
                      <a:rPr lang="fr-FR" sz="1400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fr-FR" sz="1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fr-FR" sz="1400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endParaRPr lang="fr-FR" sz="14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DBB4D5E8-54CE-C55D-1E28-A09174E5F0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3968" y="6074770"/>
                <a:ext cx="3511118" cy="317203"/>
              </a:xfrm>
              <a:prstGeom prst="rect">
                <a:avLst/>
              </a:prstGeom>
              <a:blipFill>
                <a:blip r:embed="rId4"/>
                <a:stretch>
                  <a:fillRect t="-3846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7" name="Groupe 18">
            <a:extLst>
              <a:ext uri="{FF2B5EF4-FFF2-40B4-BE49-F238E27FC236}">
                <a16:creationId xmlns:a16="http://schemas.microsoft.com/office/drawing/2014/main" id="{6E25D8B8-F8B3-BE33-7CDB-5BA3DAFD0DB8}"/>
              </a:ext>
            </a:extLst>
          </p:cNvPr>
          <p:cNvGrpSpPr/>
          <p:nvPr/>
        </p:nvGrpSpPr>
        <p:grpSpPr>
          <a:xfrm>
            <a:off x="1330698" y="3932182"/>
            <a:ext cx="4572249" cy="1701232"/>
            <a:chOff x="1313158" y="4090799"/>
            <a:chExt cx="4572249" cy="1701232"/>
          </a:xfrm>
        </p:grpSpPr>
        <p:pic>
          <p:nvPicPr>
            <p:cNvPr id="39" name="Picture 14">
              <a:extLst>
                <a:ext uri="{FF2B5EF4-FFF2-40B4-BE49-F238E27FC236}">
                  <a16:creationId xmlns:a16="http://schemas.microsoft.com/office/drawing/2014/main" id="{27FE4F35-71CB-7CF3-C5E1-814E9A6B0C7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13158" y="4215613"/>
              <a:ext cx="3779384" cy="1463253"/>
            </a:xfrm>
            <a:prstGeom prst="rect">
              <a:avLst/>
            </a:prstGeom>
          </p:spPr>
        </p:pic>
        <p:pic>
          <p:nvPicPr>
            <p:cNvPr id="40" name="Picture 15">
              <a:extLst>
                <a:ext uri="{FF2B5EF4-FFF2-40B4-BE49-F238E27FC236}">
                  <a16:creationId xmlns:a16="http://schemas.microsoft.com/office/drawing/2014/main" id="{974844D4-8809-B3CF-59A1-7BE2B4C0481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r="50000"/>
            <a:stretch>
              <a:fillRect/>
            </a:stretch>
          </p:blipFill>
          <p:spPr>
            <a:xfrm>
              <a:off x="4192682" y="4090799"/>
              <a:ext cx="1692725" cy="1701232"/>
            </a:xfrm>
            <a:prstGeom prst="rect">
              <a:avLst/>
            </a:prstGeom>
          </p:spPr>
        </p:pic>
      </p:grpSp>
      <p:grpSp>
        <p:nvGrpSpPr>
          <p:cNvPr id="41" name="Groupe 19">
            <a:extLst>
              <a:ext uri="{FF2B5EF4-FFF2-40B4-BE49-F238E27FC236}">
                <a16:creationId xmlns:a16="http://schemas.microsoft.com/office/drawing/2014/main" id="{74255E06-1975-3DA0-852F-266B986EAD83}"/>
              </a:ext>
            </a:extLst>
          </p:cNvPr>
          <p:cNvGrpSpPr/>
          <p:nvPr/>
        </p:nvGrpSpPr>
        <p:grpSpPr>
          <a:xfrm>
            <a:off x="6289038" y="3952006"/>
            <a:ext cx="4572252" cy="1701232"/>
            <a:chOff x="6271498" y="4110623"/>
            <a:chExt cx="4572252" cy="1701232"/>
          </a:xfrm>
        </p:grpSpPr>
        <p:pic>
          <p:nvPicPr>
            <p:cNvPr id="44" name="Picture 13">
              <a:extLst>
                <a:ext uri="{FF2B5EF4-FFF2-40B4-BE49-F238E27FC236}">
                  <a16:creationId xmlns:a16="http://schemas.microsoft.com/office/drawing/2014/main" id="{28F5D8CE-B2B2-A8FF-3F17-15016ABDDEE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064366" y="4226059"/>
              <a:ext cx="3779384" cy="1463253"/>
            </a:xfrm>
            <a:prstGeom prst="rect">
              <a:avLst/>
            </a:prstGeom>
          </p:spPr>
        </p:pic>
        <p:pic>
          <p:nvPicPr>
            <p:cNvPr id="46" name="Picture 15">
              <a:extLst>
                <a:ext uri="{FF2B5EF4-FFF2-40B4-BE49-F238E27FC236}">
                  <a16:creationId xmlns:a16="http://schemas.microsoft.com/office/drawing/2014/main" id="{1F37E378-C114-CA35-88EE-BE37EA221CD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50000"/>
            <a:stretch>
              <a:fillRect/>
            </a:stretch>
          </p:blipFill>
          <p:spPr>
            <a:xfrm>
              <a:off x="6271498" y="4110623"/>
              <a:ext cx="1692725" cy="1701232"/>
            </a:xfrm>
            <a:prstGeom prst="rect">
              <a:avLst/>
            </a:prstGeom>
          </p:spPr>
        </p:pic>
      </p:grp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3B803256-AD4A-0AAB-C52A-2D16C423CEF9}"/>
              </a:ext>
            </a:extLst>
          </p:cNvPr>
          <p:cNvCxnSpPr>
            <a:cxnSpLocks/>
          </p:cNvCxnSpPr>
          <p:nvPr/>
        </p:nvCxnSpPr>
        <p:spPr>
          <a:xfrm>
            <a:off x="5053404" y="4803790"/>
            <a:ext cx="120069" cy="62844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73E8B09C-D27D-0568-6903-3E171D941B9B}"/>
              </a:ext>
            </a:extLst>
          </p:cNvPr>
          <p:cNvCxnSpPr>
            <a:cxnSpLocks/>
          </p:cNvCxnSpPr>
          <p:nvPr/>
        </p:nvCxnSpPr>
        <p:spPr>
          <a:xfrm flipH="1" flipV="1">
            <a:off x="7020025" y="4130610"/>
            <a:ext cx="121154" cy="63412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0BA06728-BBED-800E-782D-BDBC62F5774E}"/>
                  </a:ext>
                </a:extLst>
              </p:cNvPr>
              <p:cNvSpPr txBox="1"/>
              <p:nvPr/>
            </p:nvSpPr>
            <p:spPr>
              <a:xfrm>
                <a:off x="5804127" y="4580065"/>
                <a:ext cx="51911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effectLst>
                            <a:outerShdw blurRad="12700" dist="12700" dir="5400000" algn="ctr" rotWithShape="0">
                              <a:srgbClr val="000000"/>
                            </a:outerShdw>
                          </a:effectLst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n-US" dirty="0">
                  <a:effectLst>
                    <a:outerShdw blurRad="12700" dist="12700" dir="5400000" algn="ctr" rotWithShape="0">
                      <a:srgbClr val="000000"/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0BA06728-BBED-800E-782D-BDBC62F577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4127" y="4580065"/>
                <a:ext cx="519112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F7707E13-EFF8-90E0-C5E4-06356CAE819D}"/>
                  </a:ext>
                </a:extLst>
              </p:cNvPr>
              <p:cNvSpPr txBox="1"/>
              <p:nvPr/>
            </p:nvSpPr>
            <p:spPr>
              <a:xfrm>
                <a:off x="5034354" y="5642404"/>
                <a:ext cx="540746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400" b="0" i="1" smtClean="0">
                          <a:solidFill>
                            <a:schemeClr val="accent5"/>
                          </a:solidFill>
                          <a:effectLst>
                            <a:outerShdw blurRad="12700" dist="12700" dir="5400000" algn="ctr" rotWithShape="0">
                              <a:schemeClr val="tx1"/>
                            </a:outerShdw>
                          </a:effectLst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1400" b="0" i="1" smtClean="0">
                          <a:solidFill>
                            <a:schemeClr val="accent5"/>
                          </a:solidFill>
                          <a:effectLst>
                            <a:outerShdw blurRad="12700" dist="12700" dir="5400000" algn="ctr" rotWithShape="0">
                              <a:schemeClr val="tx1"/>
                            </a:outerShdw>
                          </a:effectLst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F7707E13-EFF8-90E0-C5E4-06356CAE81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4354" y="5642404"/>
                <a:ext cx="540746" cy="30777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002651D3-28D6-F507-5784-9455ABEB8C2F}"/>
                  </a:ext>
                </a:extLst>
              </p:cNvPr>
              <p:cNvSpPr txBox="1"/>
              <p:nvPr/>
            </p:nvSpPr>
            <p:spPr>
              <a:xfrm>
                <a:off x="8118912" y="5642405"/>
                <a:ext cx="540746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400" b="0" i="1" smtClean="0">
                          <a:solidFill>
                            <a:schemeClr val="accent5"/>
                          </a:solidFill>
                          <a:effectLst>
                            <a:outerShdw blurRad="12700" dist="12700" dir="5400000" algn="ctr" rotWithShape="0">
                              <a:schemeClr val="tx1"/>
                            </a:outerShdw>
                          </a:effectLst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1400" b="0" i="1" smtClean="0">
                          <a:solidFill>
                            <a:schemeClr val="accent5"/>
                          </a:solidFill>
                          <a:effectLst>
                            <a:outerShdw blurRad="12700" dist="12700" dir="5400000" algn="ctr" rotWithShape="0">
                              <a:schemeClr val="tx1"/>
                            </a:outerShdw>
                          </a:effectLst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002651D3-28D6-F507-5784-9455ABEB8C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8912" y="5642405"/>
                <a:ext cx="540746" cy="30777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2" name="Groupe 4">
            <a:extLst>
              <a:ext uri="{FF2B5EF4-FFF2-40B4-BE49-F238E27FC236}">
                <a16:creationId xmlns:a16="http://schemas.microsoft.com/office/drawing/2014/main" id="{B033EC7E-CD01-BD83-47A2-1E7ED4990816}"/>
              </a:ext>
            </a:extLst>
          </p:cNvPr>
          <p:cNvGrpSpPr/>
          <p:nvPr/>
        </p:nvGrpSpPr>
        <p:grpSpPr>
          <a:xfrm>
            <a:off x="1044237" y="1823812"/>
            <a:ext cx="2269769" cy="1980189"/>
            <a:chOff x="5636148" y="3803073"/>
            <a:chExt cx="2721043" cy="2373889"/>
          </a:xfrm>
          <a:solidFill>
            <a:schemeClr val="tx2">
              <a:lumMod val="10000"/>
              <a:lumOff val="90000"/>
            </a:schemeClr>
          </a:solidFill>
        </p:grpSpPr>
        <p:sp>
          <p:nvSpPr>
            <p:cNvPr id="53" name="Rectangle : coins arrondis 6">
              <a:extLst>
                <a:ext uri="{FF2B5EF4-FFF2-40B4-BE49-F238E27FC236}">
                  <a16:creationId xmlns:a16="http://schemas.microsoft.com/office/drawing/2014/main" id="{EF6061B2-1656-B883-56E1-54461A3F2F12}"/>
                </a:ext>
              </a:extLst>
            </p:cNvPr>
            <p:cNvSpPr/>
            <p:nvPr/>
          </p:nvSpPr>
          <p:spPr>
            <a:xfrm>
              <a:off x="5636148" y="3803073"/>
              <a:ext cx="2721043" cy="2373889"/>
            </a:xfrm>
            <a:prstGeom prst="roundRect">
              <a:avLst>
                <a:gd name="adj" fmla="val 1341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dirty="0">
                <a:solidFill>
                  <a:schemeClr val="tx1"/>
                </a:solidFill>
                <a:latin typeface="Ubuntu" panose="020B0504030602030204" pitchFamily="34" charset="0"/>
                <a:cs typeface="Cavolini" panose="03000502040302020204" pitchFamily="66" charset="0"/>
              </a:endParaRPr>
            </a:p>
          </p:txBody>
        </p:sp>
        <p:pic>
          <p:nvPicPr>
            <p:cNvPr id="54" name="Image 10">
              <a:extLst>
                <a:ext uri="{FF2B5EF4-FFF2-40B4-BE49-F238E27FC236}">
                  <a16:creationId xmlns:a16="http://schemas.microsoft.com/office/drawing/2014/main" id="{A5B97533-FAC5-F803-07F1-922BE259228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733494" y="3952860"/>
              <a:ext cx="2526349" cy="2160564"/>
            </a:xfrm>
            <a:prstGeom prst="rect">
              <a:avLst/>
            </a:prstGeom>
            <a:grpFill/>
          </p:spPr>
        </p:pic>
      </p:grpSp>
      <p:grpSp>
        <p:nvGrpSpPr>
          <p:cNvPr id="55" name="Groupe 5">
            <a:extLst>
              <a:ext uri="{FF2B5EF4-FFF2-40B4-BE49-F238E27FC236}">
                <a16:creationId xmlns:a16="http://schemas.microsoft.com/office/drawing/2014/main" id="{8B754A7B-A77C-6657-0DF8-6B6FF7F5FBE0}"/>
              </a:ext>
            </a:extLst>
          </p:cNvPr>
          <p:cNvGrpSpPr/>
          <p:nvPr/>
        </p:nvGrpSpPr>
        <p:grpSpPr>
          <a:xfrm>
            <a:off x="3826225" y="1823811"/>
            <a:ext cx="2269769" cy="1980189"/>
            <a:chOff x="8644909" y="3803072"/>
            <a:chExt cx="2721043" cy="2373889"/>
          </a:xfrm>
          <a:solidFill>
            <a:schemeClr val="tx2">
              <a:lumMod val="10000"/>
              <a:lumOff val="90000"/>
            </a:schemeClr>
          </a:solidFill>
        </p:grpSpPr>
        <p:sp>
          <p:nvSpPr>
            <p:cNvPr id="56" name="Rectangle : coins arrondis 7">
              <a:extLst>
                <a:ext uri="{FF2B5EF4-FFF2-40B4-BE49-F238E27FC236}">
                  <a16:creationId xmlns:a16="http://schemas.microsoft.com/office/drawing/2014/main" id="{6BC896EB-D4CF-F2A7-FE82-154DACA8CA58}"/>
                </a:ext>
              </a:extLst>
            </p:cNvPr>
            <p:cNvSpPr/>
            <p:nvPr/>
          </p:nvSpPr>
          <p:spPr>
            <a:xfrm>
              <a:off x="8644909" y="3803072"/>
              <a:ext cx="2721043" cy="2373889"/>
            </a:xfrm>
            <a:prstGeom prst="roundRect">
              <a:avLst>
                <a:gd name="adj" fmla="val 13419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dirty="0">
                <a:solidFill>
                  <a:schemeClr val="tx1"/>
                </a:solidFill>
                <a:latin typeface="Ubuntu" panose="020B0504030602030204" pitchFamily="34" charset="0"/>
                <a:cs typeface="Cavolini" panose="03000502040302020204" pitchFamily="66" charset="0"/>
              </a:endParaRPr>
            </a:p>
          </p:txBody>
        </p:sp>
        <p:pic>
          <p:nvPicPr>
            <p:cNvPr id="57" name="Image 18">
              <a:extLst>
                <a:ext uri="{FF2B5EF4-FFF2-40B4-BE49-F238E27FC236}">
                  <a16:creationId xmlns:a16="http://schemas.microsoft.com/office/drawing/2014/main" id="{334A03D6-DCE3-EC4A-3B7D-9DC00E98FBB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8767609" y="3952860"/>
              <a:ext cx="2475642" cy="2119391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222875408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50" grpId="0"/>
      <p:bldP spid="5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 : coins arrondis 10">
                <a:extLst>
                  <a:ext uri="{FF2B5EF4-FFF2-40B4-BE49-F238E27FC236}">
                    <a16:creationId xmlns:a16="http://schemas.microsoft.com/office/drawing/2014/main" id="{F9FE242C-91E5-6460-50BA-2ACBE409FEEB}"/>
                  </a:ext>
                </a:extLst>
              </p:cNvPr>
              <p:cNvSpPr/>
              <p:nvPr/>
            </p:nvSpPr>
            <p:spPr>
              <a:xfrm>
                <a:off x="838200" y="2934028"/>
                <a:ext cx="6619845" cy="1637410"/>
              </a:xfrm>
              <a:prstGeom prst="roundRect">
                <a:avLst>
                  <a:gd name="adj" fmla="val 15818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fr-FR" dirty="0">
                    <a:solidFill>
                      <a:schemeClr val="tx1"/>
                    </a:solidFill>
                    <a:latin typeface="Ubuntu" panose="020B0504030602030204" pitchFamily="34" charset="0"/>
                    <a:cs typeface="Cavolini" panose="03000502040302020204" pitchFamily="66" charset="0"/>
                  </a:rPr>
                  <a:t>🔎 How </a:t>
                </a:r>
                <a:r>
                  <a:rPr lang="fr-FR" dirty="0" err="1">
                    <a:solidFill>
                      <a:schemeClr val="tx1"/>
                    </a:solidFill>
                    <a:latin typeface="Ubuntu" panose="020B0504030602030204" pitchFamily="34" charset="0"/>
                    <a:cs typeface="Cavolini" panose="03000502040302020204" pitchFamily="66" charset="0"/>
                  </a:rPr>
                  <a:t>does</a:t>
                </a:r>
                <a:r>
                  <a:rPr lang="fr-FR" dirty="0">
                    <a:solidFill>
                      <a:schemeClr val="tx1"/>
                    </a:solidFill>
                    <a:latin typeface="Ubuntu" panose="020B0504030602030204" pitchFamily="34" charset="0"/>
                    <a:cs typeface="Cavolini" panose="03000502040302020204" pitchFamily="66" charset="0"/>
                  </a:rPr>
                  <a:t> </a:t>
                </a:r>
                <a:r>
                  <a:rPr lang="fr-FR" dirty="0" err="1">
                    <a:solidFill>
                      <a:schemeClr val="tx1"/>
                    </a:solidFill>
                    <a:latin typeface="Ubuntu" panose="020B0504030602030204" pitchFamily="34" charset="0"/>
                    <a:cs typeface="Cavolini" panose="03000502040302020204" pitchFamily="66" charset="0"/>
                  </a:rPr>
                  <a:t>it</a:t>
                </a:r>
                <a:r>
                  <a:rPr lang="fr-FR" dirty="0">
                    <a:solidFill>
                      <a:schemeClr val="tx1"/>
                    </a:solidFill>
                    <a:latin typeface="Ubuntu" panose="020B0504030602030204" pitchFamily="34" charset="0"/>
                    <a:cs typeface="Cavolini" panose="03000502040302020204" pitchFamily="66" charset="0"/>
                  </a:rPr>
                  <a:t> </a:t>
                </a:r>
                <a:r>
                  <a:rPr lang="fr-FR" dirty="0" err="1">
                    <a:solidFill>
                      <a:schemeClr val="tx1"/>
                    </a:solidFill>
                    <a:latin typeface="Ubuntu" panose="020B0504030602030204" pitchFamily="34" charset="0"/>
                    <a:cs typeface="Cavolini" panose="03000502040302020204" pitchFamily="66" charset="0"/>
                  </a:rPr>
                  <a:t>work</a:t>
                </a:r>
                <a:r>
                  <a:rPr lang="fr-FR" dirty="0">
                    <a:solidFill>
                      <a:schemeClr val="tx1"/>
                    </a:solidFill>
                    <a:latin typeface="Ubuntu" panose="020B0504030602030204" pitchFamily="34" charset="0"/>
                    <a:cs typeface="Cavolini" panose="03000502040302020204" pitchFamily="66" charset="0"/>
                  </a:rPr>
                  <a:t>?</a:t>
                </a:r>
              </a:p>
              <a:p>
                <a:endParaRPr lang="fr-FR" sz="1200" dirty="0">
                  <a:solidFill>
                    <a:schemeClr val="tx1"/>
                  </a:solidFill>
                  <a:latin typeface="Ubuntu" panose="020B0504030602030204" pitchFamily="34" charset="0"/>
                  <a:cs typeface="Cavolini" panose="03000502040302020204" pitchFamily="66" charset="0"/>
                </a:endParaRPr>
              </a:p>
              <a:p>
                <a:r>
                  <a:rPr lang="en-US" sz="1200" dirty="0">
                    <a:solidFill>
                      <a:schemeClr val="tx1"/>
                    </a:solidFill>
                    <a:latin typeface="Ubuntu" panose="020B0504030602030204" pitchFamily="34" charset="0"/>
                    <a:cs typeface="Cavolini" panose="03000502040302020204" pitchFamily="66" charset="0"/>
                  </a:rPr>
                  <a:t>A single-mode light entering a multimode region will excite several transverse modes that will interfere. These interferences will produce an image of the input at specific positions: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2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volini" panose="03000502040302020204" pitchFamily="66" charset="0"/>
                          </a:rPr>
                        </m:ctrlPr>
                      </m:sSubPr>
                      <m:e>
                        <m:r>
                          <a:rPr lang="en-US" sz="12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volini" panose="03000502040302020204" pitchFamily="66" charset="0"/>
                          </a:rPr>
                          <m:t>𝐿</m:t>
                        </m:r>
                      </m:e>
                      <m:sub>
                        <m:r>
                          <a:rPr lang="fr-FR" sz="12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volini" panose="03000502040302020204" pitchFamily="66" charset="0"/>
                          </a:rPr>
                          <m:t>𝜋</m:t>
                        </m:r>
                      </m:sub>
                    </m:sSub>
                  </m:oMath>
                </a14:m>
                <a:r>
                  <a:rPr lang="en-US" sz="1200" dirty="0">
                    <a:solidFill>
                      <a:schemeClr val="tx1"/>
                    </a:solidFill>
                    <a:latin typeface="Ubuntu" panose="020B0504030602030204" pitchFamily="34" charset="0"/>
                    <a:cs typeface="Cavolini" panose="03000502040302020204" pitchFamily="66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2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volini" panose="03000502040302020204" pitchFamily="66" charset="0"/>
                          </a:rPr>
                        </m:ctrlPr>
                      </m:sSubPr>
                      <m:e>
                        <m:r>
                          <a:rPr lang="en-US" sz="12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volini" panose="03000502040302020204" pitchFamily="66" charset="0"/>
                          </a:rPr>
                          <m:t>𝐿</m:t>
                        </m:r>
                      </m:e>
                      <m:sub>
                        <m:r>
                          <a:rPr lang="fr-FR" sz="12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volini" panose="03000502040302020204" pitchFamily="66" charset="0"/>
                          </a:rPr>
                          <m:t>𝜋</m:t>
                        </m:r>
                      </m:sub>
                    </m:sSub>
                    <m:r>
                      <a:rPr lang="en-US" sz="12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volini" panose="03000502040302020204" pitchFamily="66" charset="0"/>
                      </a:rPr>
                      <m:t>/2</m:t>
                    </m:r>
                  </m:oMath>
                </a14:m>
                <a:r>
                  <a:rPr lang="en-US" sz="1200" dirty="0">
                    <a:solidFill>
                      <a:schemeClr val="tx1"/>
                    </a:solidFill>
                    <a:latin typeface="Ubuntu" panose="020B0504030602030204" pitchFamily="34" charset="0"/>
                    <a:cs typeface="Cavolini" panose="03000502040302020204" pitchFamily="66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2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volini" panose="03000502040302020204" pitchFamily="66" charset="0"/>
                          </a:rPr>
                        </m:ctrlPr>
                      </m:sSubPr>
                      <m:e>
                        <m:r>
                          <a:rPr lang="en-US" sz="12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volini" panose="03000502040302020204" pitchFamily="66" charset="0"/>
                          </a:rPr>
                          <m:t>𝐿</m:t>
                        </m:r>
                      </m:e>
                      <m:sub>
                        <m:r>
                          <a:rPr lang="fr-FR" sz="12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volini" panose="03000502040302020204" pitchFamily="66" charset="0"/>
                          </a:rPr>
                          <m:t>𝜋</m:t>
                        </m:r>
                      </m:sub>
                    </m:sSub>
                    <m:r>
                      <a:rPr lang="en-US" sz="12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volini" panose="03000502040302020204" pitchFamily="66" charset="0"/>
                      </a:rPr>
                      <m:t>/3</m:t>
                    </m:r>
                  </m:oMath>
                </a14:m>
                <a:r>
                  <a:rPr lang="en-US" sz="1200" dirty="0">
                    <a:solidFill>
                      <a:schemeClr val="tx1"/>
                    </a:solidFill>
                    <a:latin typeface="Ubuntu" panose="020B0504030602030204" pitchFamily="34" charset="0"/>
                    <a:cs typeface="Cavolini" panose="03000502040302020204" pitchFamily="66" charset="0"/>
                  </a:rPr>
                  <a:t>, ...</a:t>
                </a:r>
                <a:endParaRPr lang="fr-FR" sz="1200" dirty="0">
                  <a:solidFill>
                    <a:schemeClr val="tx1"/>
                  </a:solidFill>
                  <a:latin typeface="Ubuntu" panose="020B0504030602030204" pitchFamily="34" charset="0"/>
                  <a:cs typeface="Cavolini" panose="03000502040302020204" pitchFamily="66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fr-F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r>
                        <a:rPr lang="fr-FR" sz="1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sSub>
                            <m:sSubPr>
                              <m:ctrlPr>
                                <a:rPr lang="fr-FR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fr-FR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𝑒𝑓𝑓</m:t>
                              </m:r>
                            </m:sub>
                          </m:sSub>
                          <m:sSup>
                            <m:sSupPr>
                              <m:ctrlPr>
                                <a:rPr lang="fr-FR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lang="fr-FR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fr-FR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fr-FR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  <a:p>
                <a:endParaRPr lang="en-US" dirty="0">
                  <a:solidFill>
                    <a:schemeClr val="tx1"/>
                  </a:solidFill>
                  <a:latin typeface="Ubuntu" panose="020B0504030602030204" pitchFamily="34" charset="0"/>
                  <a:cs typeface="Cavolini" panose="03000502040302020204" pitchFamily="66" charset="0"/>
                </a:endParaRPr>
              </a:p>
            </p:txBody>
          </p:sp>
        </mc:Choice>
        <mc:Fallback xmlns="">
          <p:sp>
            <p:nvSpPr>
              <p:cNvPr id="9" name="Rectangle : coins arrondis 10">
                <a:extLst>
                  <a:ext uri="{FF2B5EF4-FFF2-40B4-BE49-F238E27FC236}">
                    <a16:creationId xmlns:a16="http://schemas.microsoft.com/office/drawing/2014/main" id="{F9FE242C-91E5-6460-50BA-2ACBE409FE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934028"/>
                <a:ext cx="6619845" cy="1637410"/>
              </a:xfrm>
              <a:prstGeom prst="roundRect">
                <a:avLst>
                  <a:gd name="adj" fmla="val 15818"/>
                </a:avLst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re 1">
            <a:extLst>
              <a:ext uri="{FF2B5EF4-FFF2-40B4-BE49-F238E27FC236}">
                <a16:creationId xmlns:a16="http://schemas.microsoft.com/office/drawing/2014/main" id="{4EDF2474-098D-2D69-640C-CB7F14C41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3815"/>
            <a:ext cx="10515600" cy="1325563"/>
          </a:xfrm>
        </p:spPr>
        <p:txBody>
          <a:bodyPr/>
          <a:lstStyle/>
          <a:p>
            <a:r>
              <a:rPr lang="fr-FR" sz="2400" dirty="0"/>
              <a:t>Backup slide</a:t>
            </a:r>
            <a:br>
              <a:rPr lang="fr-FR" dirty="0"/>
            </a:br>
            <a:r>
              <a:rPr lang="fr-FR" dirty="0"/>
              <a:t>MMI: Multi Mode </a:t>
            </a:r>
            <a:r>
              <a:rPr lang="fr-FR" dirty="0" err="1"/>
              <a:t>Interferometer</a:t>
            </a:r>
            <a:endParaRPr lang="fr-FR" dirty="0"/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FB5F2CF9-2025-A171-56F4-78C123B4D4F1}"/>
              </a:ext>
            </a:extLst>
          </p:cNvPr>
          <p:cNvSpPr/>
          <p:nvPr/>
        </p:nvSpPr>
        <p:spPr>
          <a:xfrm>
            <a:off x="7610444" y="1629104"/>
            <a:ext cx="3674206" cy="4863770"/>
          </a:xfrm>
          <a:prstGeom prst="roundRect">
            <a:avLst>
              <a:gd name="adj" fmla="val 8853"/>
            </a:avLst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Ubuntu" panose="020B0504030602030204" pitchFamily="34" charset="0"/>
                <a:cs typeface="Cavolini" panose="03000502040302020204" pitchFamily="66" charset="0"/>
              </a:rPr>
              <a:t>Wave propagation simulation in a MMI cavity</a:t>
            </a:r>
            <a:br>
              <a:rPr lang="en-US" sz="1000" dirty="0">
                <a:solidFill>
                  <a:schemeClr val="tx1"/>
                </a:solidFill>
                <a:latin typeface="Ubuntu" panose="020B0504030602030204" pitchFamily="34" charset="0"/>
                <a:cs typeface="Cavolini" panose="03000502040302020204" pitchFamily="66" charset="0"/>
              </a:rPr>
            </a:br>
            <a:r>
              <a:rPr lang="fr-FR" sz="1000" dirty="0">
                <a:solidFill>
                  <a:schemeClr val="tx1"/>
                </a:solidFill>
                <a:latin typeface="Ubuntu" panose="020B0504030602030204" pitchFamily="34" charset="0"/>
                <a:cs typeface="Cavolini" panose="03000502040302020204" pitchFamily="66" charset="0"/>
              </a:rPr>
              <a:t>📚 </a:t>
            </a:r>
            <a:r>
              <a:rPr lang="en-US" sz="1000" i="1" dirty="0" err="1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  <a:cs typeface="Cavolini" panose="03000502040302020204" pitchFamily="66" charset="0"/>
              </a:rPr>
              <a:t>Cvetojevic</a:t>
            </a:r>
            <a:r>
              <a:rPr lang="en-US" sz="1000" i="1" dirty="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  <a:cs typeface="Cavolini" panose="03000502040302020204" pitchFamily="66" charset="0"/>
              </a:rPr>
              <a:t> et al. (2022)</a:t>
            </a:r>
          </a:p>
        </p:txBody>
      </p:sp>
      <p:pic>
        <p:nvPicPr>
          <p:cNvPr id="6" name="Espace réservé du contenu 5" descr="Cvetojevic, N. et al., 2022. 3-beam self-calibrated Kernel nulling photonic interferometer. arXiv e-prints. https://doi.org/10.48550/arXiv.2206.04977">
            <a:extLst>
              <a:ext uri="{FF2B5EF4-FFF2-40B4-BE49-F238E27FC236}">
                <a16:creationId xmlns:a16="http://schemas.microsoft.com/office/drawing/2014/main" id="{51D4845E-88A6-B6F3-DC1F-E573600BD05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rcRect l="2790" t="3112" r="3675" b="3071"/>
          <a:stretch/>
        </p:blipFill>
        <p:spPr>
          <a:xfrm>
            <a:off x="7797243" y="1843743"/>
            <a:ext cx="3300608" cy="3995872"/>
          </a:xfrm>
          <a:prstGeom prst="roundRect">
            <a:avLst>
              <a:gd name="adj" fmla="val 4909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3" name="Rectangle : coins arrondis 10">
            <a:extLst>
              <a:ext uri="{FF2B5EF4-FFF2-40B4-BE49-F238E27FC236}">
                <a16:creationId xmlns:a16="http://schemas.microsoft.com/office/drawing/2014/main" id="{BD45A79F-5E88-ADFB-D18E-8DC38077B68B}"/>
              </a:ext>
            </a:extLst>
          </p:cNvPr>
          <p:cNvSpPr/>
          <p:nvPr/>
        </p:nvSpPr>
        <p:spPr>
          <a:xfrm>
            <a:off x="838200" y="1629104"/>
            <a:ext cx="4053840" cy="517524"/>
          </a:xfrm>
          <a:prstGeom prst="roundRect">
            <a:avLst>
              <a:gd name="adj" fmla="val 50000"/>
            </a:avLst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dirty="0">
                <a:solidFill>
                  <a:schemeClr val="tx1"/>
                </a:solidFill>
                <a:latin typeface="Ubuntu" panose="020B0504030602030204" pitchFamily="34" charset="0"/>
                <a:cs typeface="Cavolini" panose="03000502040302020204" pitchFamily="66" charset="0"/>
              </a:rPr>
              <a:t>Self-</a:t>
            </a:r>
            <a:r>
              <a:rPr lang="fr-FR" dirty="0" err="1">
                <a:solidFill>
                  <a:schemeClr val="tx1"/>
                </a:solidFill>
                <a:latin typeface="Ubuntu" panose="020B0504030602030204" pitchFamily="34" charset="0"/>
                <a:cs typeface="Cavolini" panose="03000502040302020204" pitchFamily="66" charset="0"/>
              </a:rPr>
              <a:t>imaging</a:t>
            </a:r>
            <a:r>
              <a:rPr lang="fr-FR" dirty="0">
                <a:solidFill>
                  <a:schemeClr val="tx1"/>
                </a:solidFill>
                <a:latin typeface="Ubuntu" panose="020B0504030602030204" pitchFamily="34" charset="0"/>
                <a:cs typeface="Cavolini" panose="03000502040302020204" pitchFamily="66" charset="0"/>
              </a:rPr>
              <a:t> multi mode </a:t>
            </a:r>
            <a:r>
              <a:rPr lang="fr-FR" dirty="0" err="1">
                <a:solidFill>
                  <a:schemeClr val="tx1"/>
                </a:solidFill>
                <a:latin typeface="Ubuntu" panose="020B0504030602030204" pitchFamily="34" charset="0"/>
                <a:cs typeface="Cavolini" panose="03000502040302020204" pitchFamily="66" charset="0"/>
              </a:rPr>
              <a:t>waveguide</a:t>
            </a:r>
            <a:endParaRPr lang="en-US" dirty="0">
              <a:solidFill>
                <a:schemeClr val="tx1"/>
              </a:solidFill>
              <a:latin typeface="Ubuntu" panose="020B0504030602030204" pitchFamily="34" charset="0"/>
              <a:cs typeface="Cavolini" panose="030005020403020202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 : coins arrondis 10">
                <a:extLst>
                  <a:ext uri="{FF2B5EF4-FFF2-40B4-BE49-F238E27FC236}">
                    <a16:creationId xmlns:a16="http://schemas.microsoft.com/office/drawing/2014/main" id="{448BFE3B-C72D-9ED4-8D18-A0B8097109DC}"/>
                  </a:ext>
                </a:extLst>
              </p:cNvPr>
              <p:cNvSpPr/>
              <p:nvPr/>
            </p:nvSpPr>
            <p:spPr>
              <a:xfrm>
                <a:off x="852070" y="2281566"/>
                <a:ext cx="3889248" cy="517524"/>
              </a:xfrm>
              <a:prstGeom prst="roundRect">
                <a:avLst>
                  <a:gd name="adj" fmla="val 50000"/>
                </a:avLst>
              </a:prstGeom>
              <a:solidFill>
                <a:schemeClr val="tx2">
                  <a:lumMod val="10000"/>
                  <a:lumOff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fr-FR" dirty="0" err="1">
                    <a:solidFill>
                      <a:schemeClr val="tx1"/>
                    </a:solidFill>
                    <a:latin typeface="Ubuntu" panose="020B0504030602030204" pitchFamily="34" charset="0"/>
                    <a:cs typeface="Cavolini" panose="03000502040302020204" pitchFamily="66" charset="0"/>
                  </a:rPr>
                  <a:t>Operation</a:t>
                </a:r>
                <a:r>
                  <a:rPr lang="fr-FR" dirty="0">
                    <a:solidFill>
                      <a:schemeClr val="tx1"/>
                    </a:solidFill>
                    <a:latin typeface="Ubuntu" panose="020B0504030602030204" pitchFamily="34" charset="0"/>
                    <a:cs typeface="Cavolini" panose="03000502040302020204" pitchFamily="66" charset="0"/>
                  </a:rPr>
                  <a:t> </a:t>
                </a:r>
                <a:r>
                  <a:rPr lang="fr-FR" dirty="0" err="1">
                    <a:solidFill>
                      <a:schemeClr val="tx1"/>
                    </a:solidFill>
                    <a:latin typeface="Ubuntu" panose="020B0504030602030204" pitchFamily="34" charset="0"/>
                    <a:cs typeface="Cavolini" panose="03000502040302020204" pitchFamily="66" charset="0"/>
                  </a:rPr>
                  <a:t>defined</a:t>
                </a:r>
                <a:r>
                  <a:rPr lang="fr-FR" dirty="0">
                    <a:solidFill>
                      <a:schemeClr val="tx1"/>
                    </a:solidFill>
                    <a:latin typeface="Ubuntu" panose="020B0504030602030204" pitchFamily="34" charset="0"/>
                    <a:cs typeface="Cavolini" panose="03000502040302020204" pitchFamily="66" charset="0"/>
                  </a:rPr>
                  <a:t> by the </a:t>
                </a:r>
                <a:r>
                  <a:rPr lang="fr-FR" dirty="0" err="1">
                    <a:solidFill>
                      <a:schemeClr val="tx1"/>
                    </a:solidFill>
                    <a:latin typeface="Ubuntu" panose="020B0504030602030204" pitchFamily="34" charset="0"/>
                    <a:cs typeface="Cavolini" panose="03000502040302020204" pitchFamily="66" charset="0"/>
                  </a:rPr>
                  <a:t>length</a:t>
                </a:r>
                <a:r>
                  <a:rPr lang="fr-FR" dirty="0">
                    <a:solidFill>
                      <a:schemeClr val="tx1"/>
                    </a:solidFill>
                    <a:latin typeface="Ubuntu" panose="020B0504030602030204" pitchFamily="34" charset="0"/>
                    <a:cs typeface="Cavolini" panose="03000502040302020204" pitchFamily="66" charset="0"/>
                  </a:rPr>
                  <a:t> </a:t>
                </a:r>
                <a14:m>
                  <m:oMath xmlns:m="http://schemas.openxmlformats.org/officeDocument/2006/math">
                    <m:r>
                      <a:rPr lang="fr-F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volini" panose="03000502040302020204" pitchFamily="66" charset="0"/>
                      </a:rPr>
                      <m:t>𝐿</m:t>
                    </m:r>
                  </m:oMath>
                </a14:m>
                <a:endParaRPr lang="en-US" dirty="0">
                  <a:solidFill>
                    <a:schemeClr val="tx1"/>
                  </a:solidFill>
                  <a:latin typeface="Ubuntu" panose="020B0504030602030204" pitchFamily="34" charset="0"/>
                  <a:cs typeface="Cavolini" panose="03000502040302020204" pitchFamily="66" charset="0"/>
                </a:endParaRPr>
              </a:p>
            </p:txBody>
          </p:sp>
        </mc:Choice>
        <mc:Fallback xmlns="">
          <p:sp>
            <p:nvSpPr>
              <p:cNvPr id="7" name="Rectangle : coins arrondis 10">
                <a:extLst>
                  <a:ext uri="{FF2B5EF4-FFF2-40B4-BE49-F238E27FC236}">
                    <a16:creationId xmlns:a16="http://schemas.microsoft.com/office/drawing/2014/main" id="{448BFE3B-C72D-9ED4-8D18-A0B8097109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070" y="2281566"/>
                <a:ext cx="3889248" cy="517524"/>
              </a:xfrm>
              <a:prstGeom prst="roundRect">
                <a:avLst>
                  <a:gd name="adj" fmla="val 50000"/>
                </a:avLst>
              </a:prstGeom>
              <a:blipFill>
                <a:blip r:embed="rId4"/>
                <a:stretch>
                  <a:fillRect b="-470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Group 19">
            <a:extLst>
              <a:ext uri="{FF2B5EF4-FFF2-40B4-BE49-F238E27FC236}">
                <a16:creationId xmlns:a16="http://schemas.microsoft.com/office/drawing/2014/main" id="{561EDDFC-9392-F9CD-87B4-51B29C976D19}"/>
              </a:ext>
            </a:extLst>
          </p:cNvPr>
          <p:cNvGrpSpPr/>
          <p:nvPr/>
        </p:nvGrpSpPr>
        <p:grpSpPr>
          <a:xfrm>
            <a:off x="838200" y="4693509"/>
            <a:ext cx="6619844" cy="1777345"/>
            <a:chOff x="838200" y="2934028"/>
            <a:chExt cx="6619844" cy="1777345"/>
          </a:xfrm>
        </p:grpSpPr>
        <p:sp>
          <p:nvSpPr>
            <p:cNvPr id="8" name="Rectangle : coins arrondis 10">
              <a:extLst>
                <a:ext uri="{FF2B5EF4-FFF2-40B4-BE49-F238E27FC236}">
                  <a16:creationId xmlns:a16="http://schemas.microsoft.com/office/drawing/2014/main" id="{7472A508-F80A-4A53-921F-F205293C6493}"/>
                </a:ext>
              </a:extLst>
            </p:cNvPr>
            <p:cNvSpPr/>
            <p:nvPr/>
          </p:nvSpPr>
          <p:spPr>
            <a:xfrm>
              <a:off x="838200" y="2934028"/>
              <a:ext cx="6619844" cy="1777345"/>
            </a:xfrm>
            <a:prstGeom prst="roundRect">
              <a:avLst>
                <a:gd name="adj" fmla="val 1767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fr-FR" dirty="0">
                  <a:solidFill>
                    <a:schemeClr val="tx1"/>
                  </a:solidFill>
                  <a:latin typeface="Ubuntu" panose="020B0504030602030204" pitchFamily="34" charset="0"/>
                  <a:cs typeface="Cavolini" panose="03000502040302020204" pitchFamily="66" charset="0"/>
                </a:rPr>
                <a:t>🤔 </a:t>
              </a:r>
              <a:r>
                <a:rPr lang="fr-FR" dirty="0" err="1">
                  <a:solidFill>
                    <a:schemeClr val="tx1"/>
                  </a:solidFill>
                  <a:latin typeface="Ubuntu" panose="020B0504030602030204" pitchFamily="34" charset="0"/>
                  <a:cs typeface="Cavolini" panose="03000502040302020204" pitchFamily="66" charset="0"/>
                </a:rPr>
                <a:t>What</a:t>
              </a:r>
              <a:r>
                <a:rPr lang="fr-FR" dirty="0">
                  <a:solidFill>
                    <a:schemeClr val="tx1"/>
                  </a:solidFill>
                  <a:latin typeface="Ubuntu" panose="020B0504030602030204" pitchFamily="34" charset="0"/>
                  <a:cs typeface="Cavolini" panose="03000502040302020204" pitchFamily="66" charset="0"/>
                </a:rPr>
                <a:t> </a:t>
              </a:r>
              <a:r>
                <a:rPr lang="fr-FR" dirty="0" err="1">
                  <a:solidFill>
                    <a:schemeClr val="tx1"/>
                  </a:solidFill>
                  <a:latin typeface="Ubuntu" panose="020B0504030602030204" pitchFamily="34" charset="0"/>
                  <a:cs typeface="Cavolini" panose="03000502040302020204" pitchFamily="66" charset="0"/>
                </a:rPr>
                <a:t>is</a:t>
              </a:r>
              <a:r>
                <a:rPr lang="fr-FR" dirty="0">
                  <a:solidFill>
                    <a:schemeClr val="tx1"/>
                  </a:solidFill>
                  <a:latin typeface="Ubuntu" panose="020B0504030602030204" pitchFamily="34" charset="0"/>
                  <a:cs typeface="Cavolini" panose="03000502040302020204" pitchFamily="66" charset="0"/>
                </a:rPr>
                <a:t> a mode?</a:t>
              </a:r>
            </a:p>
            <a:p>
              <a:endParaRPr lang="fr-FR" sz="1200" dirty="0">
                <a:solidFill>
                  <a:schemeClr val="tx1"/>
                </a:solidFill>
                <a:latin typeface="Ubuntu" panose="020B0504030602030204" pitchFamily="34" charset="0"/>
                <a:cs typeface="Cavolini" panose="03000502040302020204" pitchFamily="66" charset="0"/>
              </a:endParaRPr>
            </a:p>
            <a:p>
              <a:r>
                <a:rPr lang="en-US" sz="1200" b="0" dirty="0">
                  <a:solidFill>
                    <a:schemeClr val="tx1"/>
                  </a:solidFill>
                  <a:latin typeface="Ubuntu" panose="020B0504030602030204" pitchFamily="34" charset="0"/>
                  <a:cs typeface="Cavolini" panose="03000502040302020204" pitchFamily="66" charset="0"/>
                </a:rPr>
                <a:t>In a waveguide</a:t>
              </a:r>
              <a:r>
                <a:rPr lang="en-US" sz="1200" dirty="0">
                  <a:solidFill>
                    <a:schemeClr val="tx1"/>
                  </a:solidFill>
                  <a:latin typeface="Ubuntu" panose="020B0504030602030204" pitchFamily="34" charset="0"/>
                  <a:cs typeface="Cavolini" panose="03000502040302020204" pitchFamily="66" charset="0"/>
                </a:rPr>
                <a:t> (fiber optics), the light</a:t>
              </a:r>
              <a:br>
                <a:rPr lang="en-US" sz="1200" dirty="0">
                  <a:solidFill>
                    <a:schemeClr val="tx1"/>
                  </a:solidFill>
                  <a:latin typeface="Ubuntu" panose="020B0504030602030204" pitchFamily="34" charset="0"/>
                  <a:cs typeface="Cavolini" panose="03000502040302020204" pitchFamily="66" charset="0"/>
                </a:rPr>
              </a:br>
              <a:r>
                <a:rPr lang="en-US" sz="1200" dirty="0">
                  <a:solidFill>
                    <a:schemeClr val="tx1"/>
                  </a:solidFill>
                  <a:latin typeface="Ubuntu" panose="020B0504030602030204" pitchFamily="34" charset="0"/>
                  <a:cs typeface="Cavolini" panose="03000502040302020204" pitchFamily="66" charset="0"/>
                </a:rPr>
                <a:t>d</a:t>
              </a:r>
              <a:r>
                <a:rPr lang="en-US" sz="1200" b="0" dirty="0">
                  <a:solidFill>
                    <a:schemeClr val="tx1"/>
                  </a:solidFill>
                  <a:latin typeface="Ubuntu" panose="020B0504030602030204" pitchFamily="34" charset="0"/>
                  <a:cs typeface="Cavolini" panose="03000502040302020204" pitchFamily="66" charset="0"/>
                </a:rPr>
                <a:t>oesn’t propagate freely, it is constrained</a:t>
              </a:r>
              <a:br>
                <a:rPr lang="en-US" sz="1200" b="0" dirty="0">
                  <a:solidFill>
                    <a:schemeClr val="tx1"/>
                  </a:solidFill>
                  <a:latin typeface="Ubuntu" panose="020B0504030602030204" pitchFamily="34" charset="0"/>
                  <a:cs typeface="Cavolini" panose="03000502040302020204" pitchFamily="66" charset="0"/>
                </a:rPr>
              </a:br>
              <a:r>
                <a:rPr lang="en-US" sz="1200" b="0" dirty="0">
                  <a:solidFill>
                    <a:schemeClr val="tx1"/>
                  </a:solidFill>
                  <a:latin typeface="Ubuntu" panose="020B0504030602030204" pitchFamily="34" charset="0"/>
                  <a:cs typeface="Cavolini" panose="03000502040302020204" pitchFamily="66" charset="0"/>
                </a:rPr>
                <a:t>b</a:t>
              </a:r>
              <a:r>
                <a:rPr lang="en-US" sz="1200" dirty="0">
                  <a:solidFill>
                    <a:schemeClr val="tx1"/>
                  </a:solidFill>
                  <a:latin typeface="Ubuntu" panose="020B0504030602030204" pitchFamily="34" charset="0"/>
                  <a:cs typeface="Cavolini" panose="03000502040302020204" pitchFamily="66" charset="0"/>
                </a:rPr>
                <a:t>etween the borders. Like a guitar string</a:t>
              </a:r>
              <a:br>
                <a:rPr lang="en-US" sz="1200" dirty="0">
                  <a:solidFill>
                    <a:schemeClr val="tx1"/>
                  </a:solidFill>
                  <a:latin typeface="Ubuntu" panose="020B0504030602030204" pitchFamily="34" charset="0"/>
                  <a:cs typeface="Cavolini" panose="03000502040302020204" pitchFamily="66" charset="0"/>
                </a:rPr>
              </a:br>
              <a:r>
                <a:rPr lang="en-US" sz="1200" dirty="0">
                  <a:solidFill>
                    <a:schemeClr val="tx1"/>
                  </a:solidFill>
                  <a:latin typeface="Ubuntu" panose="020B0504030602030204" pitchFamily="34" charset="0"/>
                  <a:cs typeface="Cavolini" panose="03000502040302020204" pitchFamily="66" charset="0"/>
                </a:rPr>
                <a:t>that vibrates when pinched on both sides,</a:t>
              </a:r>
              <a:br>
                <a:rPr lang="en-US" sz="1200" dirty="0">
                  <a:solidFill>
                    <a:schemeClr val="tx1"/>
                  </a:solidFill>
                  <a:latin typeface="Ubuntu" panose="020B0504030602030204" pitchFamily="34" charset="0"/>
                  <a:cs typeface="Cavolini" panose="03000502040302020204" pitchFamily="66" charset="0"/>
                </a:rPr>
              </a:br>
              <a:r>
                <a:rPr lang="en-US" sz="1200" dirty="0">
                  <a:solidFill>
                    <a:schemeClr val="tx1"/>
                  </a:solidFill>
                  <a:latin typeface="Ubuntu" panose="020B0504030602030204" pitchFamily="34" charset="0"/>
                  <a:cs typeface="Cavolini" panose="03000502040302020204" pitchFamily="66" charset="0"/>
                </a:rPr>
                <a:t>the light wave can only take specific shapes</a:t>
              </a:r>
              <a:br>
                <a:rPr lang="en-US" sz="1200" dirty="0">
                  <a:solidFill>
                    <a:schemeClr val="tx1"/>
                  </a:solidFill>
                  <a:latin typeface="Ubuntu" panose="020B0504030602030204" pitchFamily="34" charset="0"/>
                  <a:cs typeface="Cavolini" panose="03000502040302020204" pitchFamily="66" charset="0"/>
                </a:rPr>
              </a:br>
              <a:r>
                <a:rPr lang="en-US" sz="1200" dirty="0">
                  <a:solidFill>
                    <a:schemeClr val="tx1"/>
                  </a:solidFill>
                  <a:latin typeface="Ubuntu" panose="020B0504030602030204" pitchFamily="34" charset="0"/>
                  <a:cs typeface="Cavolini" panose="03000502040302020204" pitchFamily="66" charset="0"/>
                </a:rPr>
                <a:t>that respect theses constraints. </a:t>
              </a:r>
              <a:endParaRPr lang="en-US" sz="1200" b="0" dirty="0">
                <a:solidFill>
                  <a:schemeClr val="tx1"/>
                </a:solidFill>
                <a:latin typeface="Ubuntu" panose="020B0504030602030204" pitchFamily="34" charset="0"/>
                <a:cs typeface="Cavolini" panose="03000502040302020204" pitchFamily="66" charset="0"/>
              </a:endParaRPr>
            </a:p>
          </p:txBody>
        </p:sp>
        <p:sp>
          <p:nvSpPr>
            <p:cNvPr id="10" name="AutoShape 2" descr="What is Fiber Optic?">
              <a:extLst>
                <a:ext uri="{FF2B5EF4-FFF2-40B4-BE49-F238E27FC236}">
                  <a16:creationId xmlns:a16="http://schemas.microsoft.com/office/drawing/2014/main" id="{1C41248C-AE24-A00D-B040-08246B789AF2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943600" y="3276600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AutoShape 4" descr="What is Fiber Optic?">
              <a:extLst>
                <a:ext uri="{FF2B5EF4-FFF2-40B4-BE49-F238E27FC236}">
                  <a16:creationId xmlns:a16="http://schemas.microsoft.com/office/drawing/2014/main" id="{E0A0FDEE-AB49-364E-F87A-499040E763CE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6096000" y="3429000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59423FAF-F3AB-1399-393D-AD7BEC39547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148122" y="3572499"/>
              <a:ext cx="3231086" cy="702946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7A3DB32-41BD-5ABB-192C-96BFA699360F}"/>
                </a:ext>
              </a:extLst>
            </p:cNvPr>
            <p:cNvSpPr txBox="1"/>
            <p:nvPr/>
          </p:nvSpPr>
          <p:spPr>
            <a:xfrm>
              <a:off x="4221274" y="4281036"/>
              <a:ext cx="1353158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fr-FR" sz="1200" dirty="0"/>
                <a:t>Monomode </a:t>
              </a:r>
              <a:r>
                <a:rPr lang="fr-FR" sz="1200" dirty="0" err="1"/>
                <a:t>fiber</a:t>
              </a:r>
              <a:endParaRPr lang="en-US" sz="1200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24E1108-594C-3EEB-08B2-13B83AC41F48}"/>
                </a:ext>
              </a:extLst>
            </p:cNvPr>
            <p:cNvSpPr txBox="1"/>
            <p:nvPr/>
          </p:nvSpPr>
          <p:spPr>
            <a:xfrm>
              <a:off x="5955134" y="4275445"/>
              <a:ext cx="1353158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fr-FR" sz="1200" dirty="0"/>
                <a:t>Multimode </a:t>
              </a:r>
              <a:r>
                <a:rPr lang="fr-FR" sz="1200" dirty="0" err="1"/>
                <a:t>fiber</a:t>
              </a:r>
              <a:endParaRPr 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477880800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6D63CBA-0546-AE36-247A-162E00D96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2400" dirty="0"/>
              <a:t>Backup slide</a:t>
            </a:r>
            <a:br>
              <a:rPr lang="fr-FR" dirty="0"/>
            </a:br>
            <a:r>
              <a:rPr lang="fr-FR" dirty="0" err="1"/>
              <a:t>Thermo-optic</a:t>
            </a:r>
            <a:r>
              <a:rPr lang="fr-FR" dirty="0"/>
              <a:t> phase </a:t>
            </a:r>
            <a:r>
              <a:rPr lang="fr-FR" dirty="0" err="1"/>
              <a:t>shifters</a:t>
            </a:r>
            <a:endParaRPr lang="fr-FR" dirty="0"/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E493A88D-88F4-700A-8E64-C5A30D8B2FDF}"/>
              </a:ext>
            </a:extLst>
          </p:cNvPr>
          <p:cNvSpPr/>
          <p:nvPr/>
        </p:nvSpPr>
        <p:spPr>
          <a:xfrm>
            <a:off x="838199" y="4848722"/>
            <a:ext cx="2507975" cy="475570"/>
          </a:xfrm>
          <a:prstGeom prst="roundRect">
            <a:avLst>
              <a:gd name="adj" fmla="val 50000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Ubuntu" panose="020B0504030602030204" pitchFamily="34" charset="0"/>
                <a:cs typeface="Cavolini" panose="03000502040302020204" pitchFamily="66" charset="0"/>
              </a:rPr>
              <a:t>Response time ~ 1 </a:t>
            </a:r>
            <a:r>
              <a:rPr lang="en-US" dirty="0" err="1">
                <a:solidFill>
                  <a:schemeClr val="tx1"/>
                </a:solidFill>
                <a:latin typeface="Ubuntu" panose="020B0504030602030204" pitchFamily="34" charset="0"/>
                <a:cs typeface="Cavolini" panose="03000502040302020204" pitchFamily="66" charset="0"/>
              </a:rPr>
              <a:t>μs</a:t>
            </a:r>
            <a:endParaRPr lang="en-US" dirty="0">
              <a:solidFill>
                <a:schemeClr val="tx1"/>
              </a:solidFill>
              <a:latin typeface="Ubuntu" panose="020B0504030602030204" pitchFamily="34" charset="0"/>
              <a:cs typeface="Cavolini" panose="03000502040302020204" pitchFamily="66" charset="0"/>
            </a:endParaRP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672B9685-D8EB-C69D-734B-9E6CC3D25D02}"/>
              </a:ext>
            </a:extLst>
          </p:cNvPr>
          <p:cNvSpPr/>
          <p:nvPr/>
        </p:nvSpPr>
        <p:spPr>
          <a:xfrm>
            <a:off x="838200" y="5512114"/>
            <a:ext cx="2076450" cy="475570"/>
          </a:xfrm>
          <a:prstGeom prst="roundRect">
            <a:avLst>
              <a:gd name="adj" fmla="val 50000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Ubuntu" panose="020B0504030602030204" pitchFamily="34" charset="0"/>
                <a:cs typeface="Cavolini" panose="03000502040302020204" pitchFamily="66" charset="0"/>
              </a:rPr>
              <a:t>Phase range &gt; 2λ</a:t>
            </a:r>
          </a:p>
        </p:txBody>
      </p: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F5FF9862-311F-63B3-ABED-B8220840266E}"/>
              </a:ext>
            </a:extLst>
          </p:cNvPr>
          <p:cNvGrpSpPr/>
          <p:nvPr/>
        </p:nvGrpSpPr>
        <p:grpSpPr>
          <a:xfrm>
            <a:off x="838200" y="1690688"/>
            <a:ext cx="3952623" cy="2970212"/>
            <a:chOff x="838200" y="1690688"/>
            <a:chExt cx="3952623" cy="2970212"/>
          </a:xfrm>
        </p:grpSpPr>
        <p:sp>
          <p:nvSpPr>
            <p:cNvPr id="5" name="Rectangle : coins arrondis 4">
              <a:extLst>
                <a:ext uri="{FF2B5EF4-FFF2-40B4-BE49-F238E27FC236}">
                  <a16:creationId xmlns:a16="http://schemas.microsoft.com/office/drawing/2014/main" id="{C557868C-044A-EB92-3A45-33FDABC0AD3D}"/>
                </a:ext>
              </a:extLst>
            </p:cNvPr>
            <p:cNvSpPr/>
            <p:nvPr/>
          </p:nvSpPr>
          <p:spPr>
            <a:xfrm>
              <a:off x="838200" y="1690688"/>
              <a:ext cx="3952623" cy="2970212"/>
            </a:xfrm>
            <a:prstGeom prst="roundRect">
              <a:avLst>
                <a:gd name="adj" fmla="val 10031"/>
              </a:avLst>
            </a:prstGeom>
            <a:solidFill>
              <a:schemeClr val="tx2">
                <a:lumMod val="10000"/>
                <a:lumOff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r>
                <a:rPr lang="en-US" b="1" dirty="0">
                  <a:solidFill>
                    <a:schemeClr val="tx1"/>
                  </a:solidFill>
                  <a:latin typeface="Ubuntu" panose="020B0504030602030204" pitchFamily="34" charset="0"/>
                  <a:cs typeface="Cavolini" panose="03000502040302020204" pitchFamily="66" charset="0"/>
                </a:rPr>
                <a:t>Recipe:</a:t>
              </a:r>
            </a:p>
            <a:p>
              <a:r>
                <a:rPr lang="en-US" dirty="0">
                  <a:solidFill>
                    <a:schemeClr val="tx1"/>
                  </a:solidFill>
                  <a:latin typeface="Ubuntu" panose="020B0504030602030204" pitchFamily="34" charset="0"/>
                  <a:cs typeface="Cavolini" panose="03000502040302020204" pitchFamily="66" charset="0"/>
                </a:rPr>
                <a:t>    Electric resistance</a:t>
              </a:r>
            </a:p>
            <a:p>
              <a:r>
                <a:rPr lang="en-US" dirty="0">
                  <a:solidFill>
                    <a:schemeClr val="tx1"/>
                  </a:solidFill>
                  <a:latin typeface="Ubuntu" panose="020B0504030602030204" pitchFamily="34" charset="0"/>
                  <a:cs typeface="Cavolini" panose="03000502040302020204" pitchFamily="66" charset="0"/>
                </a:rPr>
                <a:t>      ⤷ Heat</a:t>
              </a:r>
            </a:p>
            <a:p>
              <a:r>
                <a:rPr lang="en-US" dirty="0">
                  <a:solidFill>
                    <a:schemeClr val="tx1"/>
                  </a:solidFill>
                  <a:latin typeface="Ubuntu" panose="020B0504030602030204" pitchFamily="34" charset="0"/>
                  <a:cs typeface="Cavolini" panose="03000502040302020204" pitchFamily="66" charset="0"/>
                </a:rPr>
                <a:t>          ⤷ Optical index modification</a:t>
              </a:r>
            </a:p>
            <a:p>
              <a:r>
                <a:rPr lang="en-US" dirty="0">
                  <a:solidFill>
                    <a:schemeClr val="tx1"/>
                  </a:solidFill>
                  <a:latin typeface="Ubuntu" panose="020B0504030602030204" pitchFamily="34" charset="0"/>
                  <a:cs typeface="Cavolini" panose="03000502040302020204" pitchFamily="66" charset="0"/>
                </a:rPr>
                <a:t>               ⤷ Phase delay</a:t>
              </a:r>
            </a:p>
          </p:txBody>
        </p:sp>
        <p:pic>
          <p:nvPicPr>
            <p:cNvPr id="6" name="Image 5">
              <a:extLst>
                <a:ext uri="{FF2B5EF4-FFF2-40B4-BE49-F238E27FC236}">
                  <a16:creationId xmlns:a16="http://schemas.microsoft.com/office/drawing/2014/main" id="{AED82B26-54E8-AA83-5C98-5E3C221439A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23765" y="1847243"/>
              <a:ext cx="3181491" cy="1260314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 : coins arrondis 9">
                <a:extLst>
                  <a:ext uri="{FF2B5EF4-FFF2-40B4-BE49-F238E27FC236}">
                    <a16:creationId xmlns:a16="http://schemas.microsoft.com/office/drawing/2014/main" id="{11D9BBBE-3579-0D66-829D-89213BE5AFBE}"/>
                  </a:ext>
                </a:extLst>
              </p:cNvPr>
              <p:cNvSpPr/>
              <p:nvPr/>
            </p:nvSpPr>
            <p:spPr>
              <a:xfrm>
                <a:off x="5176389" y="1690689"/>
                <a:ext cx="6177412" cy="4679074"/>
              </a:xfrm>
              <a:prstGeom prst="roundRect">
                <a:avLst>
                  <a:gd name="adj" fmla="val 7147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fr-FR" dirty="0">
                    <a:solidFill>
                      <a:schemeClr val="tx1"/>
                    </a:solidFill>
                    <a:latin typeface="Ubuntu" panose="020B0504030602030204" pitchFamily="34" charset="0"/>
                    <a:cs typeface="Cavolini" panose="03000502040302020204" pitchFamily="66" charset="0"/>
                  </a:rPr>
                  <a:t>🔎 </a:t>
                </a:r>
                <a:r>
                  <a:rPr lang="fr-FR" dirty="0" err="1">
                    <a:solidFill>
                      <a:schemeClr val="tx1"/>
                    </a:solidFill>
                    <a:latin typeface="Ubuntu" panose="020B0504030602030204" pitchFamily="34" charset="0"/>
                    <a:cs typeface="Cavolini" panose="03000502040302020204" pitchFamily="66" charset="0"/>
                  </a:rPr>
                  <a:t>What’s</a:t>
                </a:r>
                <a:r>
                  <a:rPr lang="fr-FR" dirty="0">
                    <a:solidFill>
                      <a:schemeClr val="tx1"/>
                    </a:solidFill>
                    <a:latin typeface="Ubuntu" panose="020B0504030602030204" pitchFamily="34" charset="0"/>
                    <a:cs typeface="Cavolini" panose="03000502040302020204" pitchFamily="66" charset="0"/>
                  </a:rPr>
                  <a:t> the </a:t>
                </a:r>
                <a:r>
                  <a:rPr lang="fr-FR" dirty="0" err="1">
                    <a:solidFill>
                      <a:schemeClr val="tx1"/>
                    </a:solidFill>
                    <a:latin typeface="Ubuntu" panose="020B0504030602030204" pitchFamily="34" charset="0"/>
                    <a:cs typeface="Cavolini" panose="03000502040302020204" pitchFamily="66" charset="0"/>
                  </a:rPr>
                  <a:t>physics</a:t>
                </a:r>
                <a:r>
                  <a:rPr lang="fr-FR" dirty="0">
                    <a:solidFill>
                      <a:schemeClr val="tx1"/>
                    </a:solidFill>
                    <a:latin typeface="Ubuntu" panose="020B0504030602030204" pitchFamily="34" charset="0"/>
                    <a:cs typeface="Cavolini" panose="03000502040302020204" pitchFamily="66" charset="0"/>
                  </a:rPr>
                  <a:t> </a:t>
                </a:r>
                <a:r>
                  <a:rPr lang="fr-FR" dirty="0" err="1">
                    <a:solidFill>
                      <a:schemeClr val="tx1"/>
                    </a:solidFill>
                    <a:latin typeface="Ubuntu" panose="020B0504030602030204" pitchFamily="34" charset="0"/>
                    <a:cs typeface="Cavolini" panose="03000502040302020204" pitchFamily="66" charset="0"/>
                  </a:rPr>
                  <a:t>behind</a:t>
                </a:r>
                <a:r>
                  <a:rPr lang="fr-FR" dirty="0">
                    <a:solidFill>
                      <a:schemeClr val="tx1"/>
                    </a:solidFill>
                    <a:latin typeface="Ubuntu" panose="020B0504030602030204" pitchFamily="34" charset="0"/>
                    <a:cs typeface="Cavolini" panose="03000502040302020204" pitchFamily="66" charset="0"/>
                  </a:rPr>
                  <a:t>?</a:t>
                </a:r>
              </a:p>
              <a:p>
                <a:endParaRPr lang="fr-FR" sz="1200" dirty="0">
                  <a:solidFill>
                    <a:schemeClr val="tx1"/>
                  </a:solidFill>
                  <a:latin typeface="Ubuntu" panose="020B0504030602030204" pitchFamily="34" charset="0"/>
                  <a:cs typeface="Cavolini" panose="03000502040302020204" pitchFamily="66" charset="0"/>
                </a:endParaRPr>
              </a:p>
              <a:p>
                <a:r>
                  <a:rPr lang="fr-FR" sz="1200" dirty="0">
                    <a:solidFill>
                      <a:schemeClr val="tx1"/>
                    </a:solidFill>
                    <a:latin typeface="Ubuntu" panose="020B0504030602030204" pitchFamily="34" charset="0"/>
                    <a:cs typeface="Cavolini" panose="03000502040302020204" pitchFamily="66" charset="0"/>
                  </a:rPr>
                  <a:t>In a </a:t>
                </a:r>
                <a:r>
                  <a:rPr lang="fr-FR" sz="1200" dirty="0" err="1">
                    <a:solidFill>
                      <a:schemeClr val="tx1"/>
                    </a:solidFill>
                    <a:latin typeface="Ubuntu" panose="020B0504030602030204" pitchFamily="34" charset="0"/>
                    <a:cs typeface="Cavolini" panose="03000502040302020204" pitchFamily="66" charset="0"/>
                  </a:rPr>
                  <a:t>material</a:t>
                </a:r>
                <a:r>
                  <a:rPr lang="fr-FR" sz="1200" dirty="0">
                    <a:solidFill>
                      <a:schemeClr val="tx1"/>
                    </a:solidFill>
                    <a:latin typeface="Ubuntu" panose="020B0504030602030204" pitchFamily="34" charset="0"/>
                    <a:cs typeface="Cavolini" panose="03000502040302020204" pitchFamily="66" charset="0"/>
                  </a:rPr>
                  <a:t>, the light speed </a:t>
                </a:r>
                <a:r>
                  <a:rPr lang="fr-FR" sz="1200" dirty="0" err="1">
                    <a:solidFill>
                      <a:schemeClr val="tx1"/>
                    </a:solidFill>
                    <a:latin typeface="Ubuntu" panose="020B0504030602030204" pitchFamily="34" charset="0"/>
                    <a:cs typeface="Cavolini" panose="03000502040302020204" pitchFamily="66" charset="0"/>
                  </a:rPr>
                  <a:t>is</a:t>
                </a:r>
                <a:r>
                  <a:rPr lang="fr-FR" sz="1200" dirty="0">
                    <a:solidFill>
                      <a:schemeClr val="tx1"/>
                    </a:solidFill>
                    <a:latin typeface="Ubuntu" panose="020B0504030602030204" pitchFamily="34" charset="0"/>
                    <a:cs typeface="Cavolini" panose="03000502040302020204" pitchFamily="66" charset="0"/>
                  </a:rPr>
                  <a:t> </a:t>
                </a:r>
                <a:r>
                  <a:rPr lang="fr-FR" sz="1200" dirty="0" err="1">
                    <a:solidFill>
                      <a:schemeClr val="tx1"/>
                    </a:solidFill>
                    <a:latin typeface="Ubuntu" panose="020B0504030602030204" pitchFamily="34" charset="0"/>
                    <a:cs typeface="Cavolini" panose="03000502040302020204" pitchFamily="66" charset="0"/>
                  </a:rPr>
                  <a:t>defined</a:t>
                </a:r>
                <a:r>
                  <a:rPr lang="fr-FR" sz="1200" dirty="0">
                    <a:solidFill>
                      <a:schemeClr val="tx1"/>
                    </a:solidFill>
                    <a:latin typeface="Ubuntu" panose="020B0504030602030204" pitchFamily="34" charset="0"/>
                    <a:cs typeface="Cavolini" panose="03000502040302020204" pitchFamily="66" charset="0"/>
                  </a:rPr>
                  <a:t> </a:t>
                </a:r>
                <a:r>
                  <a:rPr lang="fr-FR" sz="1200" dirty="0" err="1">
                    <a:solidFill>
                      <a:schemeClr val="tx1"/>
                    </a:solidFill>
                    <a:latin typeface="Ubuntu" panose="020B0504030602030204" pitchFamily="34" charset="0"/>
                    <a:cs typeface="Cavolini" panose="03000502040302020204" pitchFamily="66" charset="0"/>
                  </a:rPr>
                  <a:t>such</a:t>
                </a:r>
                <a:r>
                  <a:rPr lang="fr-FR" sz="1200" dirty="0">
                    <a:solidFill>
                      <a:schemeClr val="tx1"/>
                    </a:solidFill>
                    <a:latin typeface="Ubuntu" panose="020B0504030602030204" pitchFamily="34" charset="0"/>
                    <a:cs typeface="Cavolini" panose="03000502040302020204" pitchFamily="66" charset="0"/>
                  </a:rPr>
                  <a:t> as</a:t>
                </a:r>
              </a:p>
              <a:p>
                <a:endParaRPr lang="fr-FR" sz="1200" dirty="0">
                  <a:solidFill>
                    <a:schemeClr val="tx1"/>
                  </a:solidFill>
                  <a:latin typeface="Ubuntu" panose="020B0504030602030204" pitchFamily="34" charset="0"/>
                  <a:cs typeface="Cavolini" panose="03000502040302020204" pitchFamily="66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volini" panose="03000502040302020204" pitchFamily="66" charset="0"/>
                        </a:rPr>
                        <m:t>𝑣</m:t>
                      </m:r>
                      <m:r>
                        <a:rPr lang="fr-FR" sz="1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volini" panose="03000502040302020204" pitchFamily="66" charset="0"/>
                        </a:rPr>
                        <m:t>=</m:t>
                      </m:r>
                      <m:f>
                        <m:fPr>
                          <m:ctrlPr>
                            <a:rPr lang="fr-FR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volini" panose="03000502040302020204" pitchFamily="66" charset="0"/>
                            </a:rPr>
                          </m:ctrlPr>
                        </m:fPr>
                        <m:num>
                          <m:r>
                            <a:rPr lang="fr-FR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volini" panose="03000502040302020204" pitchFamily="66" charset="0"/>
                            </a:rPr>
                            <m:t>𝑐</m:t>
                          </m:r>
                        </m:num>
                        <m:den>
                          <m:r>
                            <a:rPr lang="fr-FR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volini" panose="03000502040302020204" pitchFamily="66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  <a:latin typeface="Ubuntu" panose="020B0504030602030204" pitchFamily="34" charset="0"/>
                  <a:cs typeface="Cavolini" panose="03000502040302020204" pitchFamily="66" charset="0"/>
                </a:endParaRPr>
              </a:p>
              <a:p>
                <a:endParaRPr lang="en-US" sz="1200" dirty="0">
                  <a:solidFill>
                    <a:schemeClr val="tx1"/>
                  </a:solidFill>
                  <a:latin typeface="Ubuntu" panose="020B0504030602030204" pitchFamily="34" charset="0"/>
                  <a:cs typeface="Cavolini" panose="03000502040302020204" pitchFamily="66" charset="0"/>
                </a:endParaRPr>
              </a:p>
              <a:p>
                <a:r>
                  <a:rPr lang="en-US" sz="1200" dirty="0">
                    <a:solidFill>
                      <a:schemeClr val="tx1"/>
                    </a:solidFill>
                    <a:latin typeface="Ubuntu" panose="020B0504030602030204" pitchFamily="34" charset="0"/>
                    <a:cs typeface="Cavolini" panose="03000502040302020204" pitchFamily="66" charset="0"/>
                  </a:rPr>
                  <a:t>The refractive index </a:t>
                </a:r>
                <a14:m>
                  <m:oMath xmlns:m="http://schemas.openxmlformats.org/officeDocument/2006/math">
                    <m:r>
                      <a:rPr lang="fr-FR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volini" panose="03000502040302020204" pitchFamily="66" charset="0"/>
                      </a:rPr>
                      <m:t>𝑛</m:t>
                    </m:r>
                  </m:oMath>
                </a14:m>
                <a:r>
                  <a:rPr lang="en-US" sz="1200" dirty="0">
                    <a:solidFill>
                      <a:schemeClr val="tx1"/>
                    </a:solidFill>
                    <a:latin typeface="Ubuntu" panose="020B0504030602030204" pitchFamily="34" charset="0"/>
                    <a:cs typeface="Cavolini" panose="03000502040302020204" pitchFamily="66" charset="0"/>
                  </a:rPr>
                  <a:t> is related to the material’s polarizability and its electronic band structure. When the temperature increases: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sz="1200" dirty="0">
                    <a:solidFill>
                      <a:schemeClr val="tx1"/>
                    </a:solidFill>
                    <a:latin typeface="Ubuntu" panose="020B0504030602030204" pitchFamily="34" charset="0"/>
                    <a:cs typeface="Cavolini" panose="03000502040302020204" pitchFamily="66" charset="0"/>
                  </a:rPr>
                  <a:t>Thermal vibrations (phonons) increase → atomic bonds become more flexible → the electronic response to an electromagnetic field is modified.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sz="1200" dirty="0">
                    <a:solidFill>
                      <a:schemeClr val="tx1"/>
                    </a:solidFill>
                    <a:latin typeface="Ubuntu" panose="020B0504030602030204" pitchFamily="34" charset="0"/>
                    <a:cs typeface="Cavolini" panose="03000502040302020204" pitchFamily="66" charset="0"/>
                  </a:rPr>
                  <a:t>This affects the dielectric permittivity </a:t>
                </a:r>
                <a14:m>
                  <m:oMath xmlns:m="http://schemas.openxmlformats.org/officeDocument/2006/math">
                    <m:r>
                      <a:rPr lang="fr-FR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volini" panose="03000502040302020204" pitchFamily="66" charset="0"/>
                      </a:rPr>
                      <m:t>𝜖</m:t>
                    </m:r>
                  </m:oMath>
                </a14:m>
                <a:r>
                  <a:rPr lang="en-US" sz="1200" dirty="0">
                    <a:solidFill>
                      <a:schemeClr val="tx1"/>
                    </a:solidFill>
                    <a:latin typeface="Ubuntu" panose="020B0504030602030204" pitchFamily="34" charset="0"/>
                    <a:cs typeface="Cavolini" panose="03000502040302020204" pitchFamily="66" charset="0"/>
                  </a:rPr>
                  <a:t>, hence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fr-FR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volini" panose="03000502040302020204" pitchFamily="66" charset="0"/>
                          </a:rPr>
                        </m:ctrlPr>
                      </m:radPr>
                      <m:deg/>
                      <m:e>
                        <m:r>
                          <a:rPr lang="fr-FR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volini" panose="03000502040302020204" pitchFamily="66" charset="0"/>
                          </a:rPr>
                          <m:t>𝜖𝜇</m:t>
                        </m:r>
                      </m:e>
                    </m:rad>
                  </m:oMath>
                </a14:m>
                <a:r>
                  <a:rPr lang="en-US" sz="1200" dirty="0">
                    <a:solidFill>
                      <a:schemeClr val="tx1"/>
                    </a:solidFill>
                    <a:latin typeface="Ubuntu" panose="020B0504030602030204" pitchFamily="34" charset="0"/>
                    <a:cs typeface="Cavolini" panose="03000502040302020204" pitchFamily="66" charset="0"/>
                  </a:rPr>
                  <a:t>​  (with </a:t>
                </a:r>
                <a14:m>
                  <m:oMath xmlns:m="http://schemas.openxmlformats.org/officeDocument/2006/math">
                    <m:r>
                      <a:rPr lang="fr-FR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volini" panose="03000502040302020204" pitchFamily="66" charset="0"/>
                      </a:rPr>
                      <m:t>𝜇</m:t>
                    </m:r>
                    <m:r>
                      <a:rPr lang="fr-FR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volini" panose="03000502040302020204" pitchFamily="66" charset="0"/>
                      </a:rPr>
                      <m:t>≈1</m:t>
                    </m:r>
                  </m:oMath>
                </a14:m>
                <a:r>
                  <a:rPr lang="en-US" sz="1200" dirty="0">
                    <a:solidFill>
                      <a:schemeClr val="tx1"/>
                    </a:solidFill>
                    <a:latin typeface="Ubuntu" panose="020B0504030602030204" pitchFamily="34" charset="0"/>
                    <a:cs typeface="Cavolini" panose="03000502040302020204" pitchFamily="66" charset="0"/>
                  </a:rPr>
                  <a:t> for non-magnetic optical materials).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sz="1200" dirty="0">
                    <a:solidFill>
                      <a:schemeClr val="tx1"/>
                    </a:solidFill>
                    <a:latin typeface="Ubuntu" panose="020B0504030602030204" pitchFamily="34" charset="0"/>
                    <a:cs typeface="Cavolini" panose="03000502040302020204" pitchFamily="66" charset="0"/>
                  </a:rPr>
                  <a:t>The broadening of electronic transitions or absorption bands can also modify </a:t>
                </a:r>
                <a14:m>
                  <m:oMath xmlns:m="http://schemas.openxmlformats.org/officeDocument/2006/math">
                    <m:r>
                      <a:rPr lang="fr-FR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volini" panose="03000502040302020204" pitchFamily="66" charset="0"/>
                      </a:rPr>
                      <m:t>𝑛</m:t>
                    </m:r>
                    <m:d>
                      <m:dPr>
                        <m:ctrlPr>
                          <a:rPr lang="fr-FR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volini" panose="03000502040302020204" pitchFamily="66" charset="0"/>
                          </a:rPr>
                        </m:ctrlPr>
                      </m:dPr>
                      <m:e>
                        <m:r>
                          <a:rPr lang="fr-FR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volini" panose="03000502040302020204" pitchFamily="66" charset="0"/>
                          </a:rPr>
                          <m:t>𝜆</m:t>
                        </m:r>
                      </m:e>
                    </m:d>
                  </m:oMath>
                </a14:m>
                <a:r>
                  <a:rPr lang="en-US" sz="1200" dirty="0">
                    <a:solidFill>
                      <a:schemeClr val="tx1"/>
                    </a:solidFill>
                    <a:latin typeface="Ubuntu" panose="020B0504030602030204" pitchFamily="34" charset="0"/>
                    <a:cs typeface="Cavolini" panose="03000502040302020204" pitchFamily="66" charset="0"/>
                  </a:rPr>
                  <a:t>, according to </a:t>
                </a:r>
                <a:r>
                  <a:rPr lang="en-US" sz="1200" dirty="0" err="1">
                    <a:solidFill>
                      <a:schemeClr val="tx1"/>
                    </a:solidFill>
                    <a:latin typeface="Ubuntu" panose="020B0504030602030204" pitchFamily="34" charset="0"/>
                    <a:cs typeface="Cavolini" panose="03000502040302020204" pitchFamily="66" charset="0"/>
                  </a:rPr>
                  <a:t>Sellmeier</a:t>
                </a:r>
                <a:r>
                  <a:rPr lang="en-US" sz="1200" dirty="0">
                    <a:solidFill>
                      <a:schemeClr val="tx1"/>
                    </a:solidFill>
                    <a:latin typeface="Ubuntu" panose="020B0504030602030204" pitchFamily="34" charset="0"/>
                    <a:cs typeface="Cavolini" panose="03000502040302020204" pitchFamily="66" charset="0"/>
                  </a:rPr>
                  <a:t> dispersion.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en-US" sz="1200" dirty="0">
                  <a:solidFill>
                    <a:schemeClr val="tx1"/>
                  </a:solidFill>
                  <a:latin typeface="Ubuntu" panose="020B0504030602030204" pitchFamily="34" charset="0"/>
                  <a:cs typeface="Cavolini" panose="03000502040302020204" pitchFamily="66" charset="0"/>
                </a:endParaRPr>
              </a:p>
              <a:p>
                <a:r>
                  <a:rPr lang="en-US" sz="1200" dirty="0">
                    <a:solidFill>
                      <a:schemeClr val="tx1"/>
                    </a:solidFill>
                    <a:latin typeface="Ubuntu" panose="020B0504030602030204" pitchFamily="34" charset="0"/>
                    <a:cs typeface="Cavolini" panose="03000502040302020204" pitchFamily="66" charset="0"/>
                  </a:rPr>
                  <a:t>There is no universal exact expression of </a:t>
                </a:r>
                <a14:m>
                  <m:oMath xmlns:m="http://schemas.openxmlformats.org/officeDocument/2006/math">
                    <m:r>
                      <a:rPr lang="fr-FR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volini" panose="03000502040302020204" pitchFamily="66" charset="0"/>
                      </a:rPr>
                      <m:t>𝑛</m:t>
                    </m:r>
                    <m:d>
                      <m:dPr>
                        <m:ctrlPr>
                          <a:rPr lang="fr-FR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volini" panose="03000502040302020204" pitchFamily="66" charset="0"/>
                          </a:rPr>
                        </m:ctrlPr>
                      </m:dPr>
                      <m:e>
                        <m:r>
                          <a:rPr lang="fr-FR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volini" panose="03000502040302020204" pitchFamily="66" charset="0"/>
                          </a:rPr>
                          <m:t>𝜆</m:t>
                        </m:r>
                        <m:r>
                          <a:rPr lang="fr-FR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volini" panose="03000502040302020204" pitchFamily="66" charset="0"/>
                          </a:rPr>
                          <m:t>,</m:t>
                        </m:r>
                        <m:r>
                          <a:rPr lang="fr-FR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volini" panose="03000502040302020204" pitchFamily="66" charset="0"/>
                          </a:rPr>
                          <m:t>𝑇</m:t>
                        </m:r>
                      </m:e>
                    </m:d>
                  </m:oMath>
                </a14:m>
                <a:r>
                  <a:rPr lang="en-US" sz="1200" dirty="0">
                    <a:solidFill>
                      <a:schemeClr val="tx1"/>
                    </a:solidFill>
                    <a:latin typeface="Ubuntu" panose="020B0504030602030204" pitchFamily="34" charset="0"/>
                    <a:cs typeface="Cavolini" panose="03000502040302020204" pitchFamily="66" charset="0"/>
                  </a:rPr>
                  <a:t>. However, we empirically use the following linear approximation which is valid for small temperature variation:</a:t>
                </a:r>
              </a:p>
              <a:p>
                <a:endParaRPr lang="en-US" sz="1200" dirty="0">
                  <a:solidFill>
                    <a:schemeClr val="tx1"/>
                  </a:solidFill>
                  <a:latin typeface="Ubuntu" panose="020B0504030602030204" pitchFamily="34" charset="0"/>
                  <a:cs typeface="Cavolini" panose="03000502040302020204" pitchFamily="66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volini" panose="03000502040302020204" pitchFamily="66" charset="0"/>
                        </a:rPr>
                        <m:t>𝑛</m:t>
                      </m:r>
                      <m:d>
                        <m:dPr>
                          <m:ctrlPr>
                            <a:rPr lang="fr-F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volini" panose="03000502040302020204" pitchFamily="66" charset="0"/>
                            </a:rPr>
                          </m:ctrlPr>
                        </m:dPr>
                        <m:e>
                          <m:r>
                            <a:rPr lang="fr-F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volini" panose="03000502040302020204" pitchFamily="66" charset="0"/>
                            </a:rPr>
                            <m:t>𝜆</m:t>
                          </m:r>
                          <m:r>
                            <a:rPr lang="fr-F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volini" panose="03000502040302020204" pitchFamily="66" charset="0"/>
                            </a:rPr>
                            <m:t>,</m:t>
                          </m:r>
                          <m:r>
                            <a:rPr lang="fr-F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volini" panose="03000502040302020204" pitchFamily="66" charset="0"/>
                            </a:rPr>
                            <m:t>𝑇</m:t>
                          </m:r>
                        </m:e>
                      </m:d>
                      <m:r>
                        <a:rPr lang="fr-F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volini" panose="03000502040302020204" pitchFamily="66" charset="0"/>
                        </a:rPr>
                        <m:t>=</m:t>
                      </m:r>
                      <m:sSub>
                        <m:sSubPr>
                          <m:ctrlPr>
                            <a:rPr lang="fr-F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volini" panose="03000502040302020204" pitchFamily="66" charset="0"/>
                            </a:rPr>
                          </m:ctrlPr>
                        </m:sSubPr>
                        <m:e>
                          <m:r>
                            <a:rPr lang="fr-F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volini" panose="03000502040302020204" pitchFamily="66" charset="0"/>
                            </a:rPr>
                            <m:t>𝑛</m:t>
                          </m:r>
                        </m:e>
                        <m:sub>
                          <m:r>
                            <a:rPr lang="fr-F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volini" panose="03000502040302020204" pitchFamily="66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fr-F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volini" panose="03000502040302020204" pitchFamily="66" charset="0"/>
                            </a:rPr>
                          </m:ctrlPr>
                        </m:dPr>
                        <m:e>
                          <m:r>
                            <a:rPr lang="fr-F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volini" panose="03000502040302020204" pitchFamily="66" charset="0"/>
                            </a:rPr>
                            <m:t>𝜆</m:t>
                          </m:r>
                        </m:e>
                      </m:d>
                      <m:r>
                        <a:rPr lang="fr-F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volini" panose="03000502040302020204" pitchFamily="66" charset="0"/>
                        </a:rPr>
                        <m:t>+</m:t>
                      </m:r>
                      <m:f>
                        <m:fPr>
                          <m:ctrlPr>
                            <a:rPr lang="fr-F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volini" panose="03000502040302020204" pitchFamily="66" charset="0"/>
                            </a:rPr>
                          </m:ctrlPr>
                        </m:fPr>
                        <m:num>
                          <m:r>
                            <a:rPr lang="fr-F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volini" panose="03000502040302020204" pitchFamily="66" charset="0"/>
                            </a:rPr>
                            <m:t>𝑑𝑛</m:t>
                          </m:r>
                          <m:d>
                            <m:dPr>
                              <m:ctrlPr>
                                <a:rPr lang="fr-FR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volini" panose="03000502040302020204" pitchFamily="66" charset="0"/>
                                </a:rPr>
                              </m:ctrlPr>
                            </m:dPr>
                            <m:e>
                              <m:r>
                                <a:rPr lang="fr-FR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volini" panose="03000502040302020204" pitchFamily="66" charset="0"/>
                                </a:rPr>
                                <m:t>𝜆</m:t>
                              </m:r>
                            </m:e>
                          </m:d>
                        </m:num>
                        <m:den>
                          <m:r>
                            <a:rPr lang="fr-F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volini" panose="03000502040302020204" pitchFamily="66" charset="0"/>
                            </a:rPr>
                            <m:t>𝑑𝑇</m:t>
                          </m:r>
                        </m:den>
                      </m:f>
                      <m:d>
                        <m:dPr>
                          <m:ctrlPr>
                            <a:rPr lang="fr-F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volini" panose="03000502040302020204" pitchFamily="66" charset="0"/>
                            </a:rPr>
                          </m:ctrlPr>
                        </m:dPr>
                        <m:e>
                          <m:r>
                            <a:rPr lang="fr-F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volini" panose="03000502040302020204" pitchFamily="66" charset="0"/>
                            </a:rPr>
                            <m:t>𝑇</m:t>
                          </m:r>
                          <m:r>
                            <a:rPr lang="fr-F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volini" panose="03000502040302020204" pitchFamily="66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fr-FR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volini" panose="03000502040302020204" pitchFamily="66" charset="0"/>
                                </a:rPr>
                              </m:ctrlPr>
                            </m:sSubPr>
                            <m:e>
                              <m:r>
                                <a:rPr lang="fr-FR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volini" panose="03000502040302020204" pitchFamily="66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fr-FR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volini" panose="03000502040302020204" pitchFamily="66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  <a:latin typeface="Ubuntu" panose="020B0504030602030204" pitchFamily="34" charset="0"/>
                  <a:cs typeface="Cavolini" panose="03000502040302020204" pitchFamily="66" charset="0"/>
                </a:endParaRPr>
              </a:p>
              <a:p>
                <a:endParaRPr lang="en-US" sz="1200" dirty="0">
                  <a:solidFill>
                    <a:schemeClr val="tx1"/>
                  </a:solidFill>
                  <a:latin typeface="Ubuntu" panose="020B0504030602030204" pitchFamily="34" charset="0"/>
                  <a:cs typeface="Cavolini" panose="03000502040302020204" pitchFamily="66" charset="0"/>
                </a:endParaRPr>
              </a:p>
              <a:p>
                <a:r>
                  <a:rPr lang="en-US" sz="1200" dirty="0">
                    <a:solidFill>
                      <a:schemeClr val="tx1"/>
                    </a:solidFill>
                    <a:latin typeface="Ubuntu" panose="020B0504030602030204" pitchFamily="34" charset="0"/>
                    <a:cs typeface="Cavolini" panose="03000502040302020204" pitchFamily="66" charset="0"/>
                  </a:rPr>
                  <a:t>Were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volini" panose="03000502040302020204" pitchFamily="66" charset="0"/>
                          </a:rPr>
                        </m:ctrlPr>
                      </m:sSubPr>
                      <m:e>
                        <m:r>
                          <a:rPr lang="fr-FR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volini" panose="03000502040302020204" pitchFamily="66" charset="0"/>
                          </a:rPr>
                          <m:t>𝑇</m:t>
                        </m:r>
                      </m:e>
                      <m:sub>
                        <m:r>
                          <a:rPr lang="fr-FR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volini" panose="03000502040302020204" pitchFamily="66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200" dirty="0">
                    <a:solidFill>
                      <a:schemeClr val="tx1"/>
                    </a:solidFill>
                    <a:latin typeface="Ubuntu" panose="020B0504030602030204" pitchFamily="34" charset="0"/>
                    <a:cs typeface="Cavolini" panose="03000502040302020204" pitchFamily="66" charset="0"/>
                  </a:rPr>
                  <a:t> is the reference temperature (typically </a:t>
                </a:r>
                <a14:m>
                  <m:oMath xmlns:m="http://schemas.openxmlformats.org/officeDocument/2006/math">
                    <m:r>
                      <a:rPr lang="en-US" sz="12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volini" panose="03000502040302020204" pitchFamily="66" charset="0"/>
                      </a:rPr>
                      <m:t>300</m:t>
                    </m:r>
                    <m:r>
                      <a:rPr lang="en-US" sz="12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volini" panose="03000502040302020204" pitchFamily="66" charset="0"/>
                      </a:rPr>
                      <m:t>𝐾</m:t>
                    </m:r>
                  </m:oMath>
                </a14:m>
                <a:r>
                  <a:rPr lang="en-US" sz="1200" dirty="0">
                    <a:solidFill>
                      <a:schemeClr val="tx1"/>
                    </a:solidFill>
                    <a:latin typeface="Ubuntu" panose="020B0504030602030204" pitchFamily="34" charset="0"/>
                    <a:cs typeface="Cavolini" panose="03000502040302020204" pitchFamily="66" charset="0"/>
                  </a:rPr>
                  <a:t>)</a:t>
                </a:r>
                <a:br>
                  <a:rPr lang="en-US" sz="1200" dirty="0">
                    <a:solidFill>
                      <a:schemeClr val="tx1"/>
                    </a:solidFill>
                    <a:latin typeface="Ubuntu" panose="020B0504030602030204" pitchFamily="34" charset="0"/>
                    <a:cs typeface="Cavolini" panose="03000502040302020204" pitchFamily="66" charset="0"/>
                  </a:rPr>
                </a:br>
                <a:r>
                  <a:rPr lang="fr-FR" sz="1200" dirty="0">
                    <a:solidFill>
                      <a:schemeClr val="tx1"/>
                    </a:solidFill>
                    <a:latin typeface="Ubuntu" panose="020B0504030602030204" pitchFamily="34" charset="0"/>
                    <a:cs typeface="Cavolini" panose="03000502040302020204" pitchFamily="66" charset="0"/>
                  </a:rPr>
                  <a:t>📚 </a:t>
                </a:r>
                <a:r>
                  <a:rPr lang="en-US" sz="1200" i="1" dirty="0">
                    <a:solidFill>
                      <a:schemeClr val="bg1">
                        <a:lumMod val="50000"/>
                      </a:schemeClr>
                    </a:solidFill>
                    <a:latin typeface="Ubuntu" panose="020B0504030602030204" pitchFamily="34" charset="0"/>
                    <a:cs typeface="Cavolini" panose="03000502040302020204" pitchFamily="66" charset="0"/>
                  </a:rPr>
                  <a:t>Wikipedia</a:t>
                </a:r>
                <a:endParaRPr lang="fr-FR" sz="1200" b="0" dirty="0">
                  <a:solidFill>
                    <a:schemeClr val="tx1"/>
                  </a:solidFill>
                  <a:latin typeface="Ubuntu" panose="020B0504030602030204" pitchFamily="34" charset="0"/>
                  <a:cs typeface="Cavolini" panose="03000502040302020204" pitchFamily="66" charset="0"/>
                </a:endParaRPr>
              </a:p>
              <a:p>
                <a:endParaRPr lang="en-US" sz="1200" dirty="0">
                  <a:solidFill>
                    <a:schemeClr val="tx1"/>
                  </a:solidFill>
                  <a:latin typeface="Ubuntu" panose="020B0504030602030204" pitchFamily="34" charset="0"/>
                  <a:cs typeface="Cavolini" panose="03000502040302020204" pitchFamily="66" charset="0"/>
                </a:endParaRPr>
              </a:p>
            </p:txBody>
          </p:sp>
        </mc:Choice>
        <mc:Fallback xmlns="">
          <p:sp>
            <p:nvSpPr>
              <p:cNvPr id="10" name="Rectangle : coins arrondis 9">
                <a:extLst>
                  <a:ext uri="{FF2B5EF4-FFF2-40B4-BE49-F238E27FC236}">
                    <a16:creationId xmlns:a16="http://schemas.microsoft.com/office/drawing/2014/main" id="{11D9BBBE-3579-0D66-829D-89213BE5AF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6389" y="1690689"/>
                <a:ext cx="6177412" cy="4679074"/>
              </a:xfrm>
              <a:prstGeom prst="roundRect">
                <a:avLst>
                  <a:gd name="adj" fmla="val 7147"/>
                </a:avLst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28167951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0E1075F-9237-5C00-F165-21AD0EB005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2400" dirty="0"/>
              <a:t>Backup slide</a:t>
            </a:r>
            <a:br>
              <a:rPr lang="fr-FR" dirty="0"/>
            </a:br>
            <a:r>
              <a:rPr lang="fr-FR" dirty="0"/>
              <a:t>Output data </a:t>
            </a:r>
            <a:r>
              <a:rPr lang="fr-FR" dirty="0" err="1"/>
              <a:t>analysis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BCCC039-788F-ED06-F409-434ECA22A9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6395609" cy="4351338"/>
          </a:xfrm>
        </p:spPr>
        <p:txBody>
          <a:bodyPr/>
          <a:lstStyle/>
          <a:p>
            <a:r>
              <a:rPr lang="fr-FR" dirty="0"/>
              <a:t>Kernel outputs </a:t>
            </a:r>
            <a:r>
              <a:rPr lang="fr-FR" dirty="0" err="1"/>
              <a:t>follows</a:t>
            </a:r>
            <a:r>
              <a:rPr lang="fr-FR" dirty="0"/>
              <a:t> an </a:t>
            </a:r>
            <a:r>
              <a:rPr lang="fr-FR" b="1" dirty="0" err="1"/>
              <a:t>unknown</a:t>
            </a:r>
            <a:r>
              <a:rPr lang="fr-FR" b="1" dirty="0"/>
              <a:t> distribution</a:t>
            </a:r>
          </a:p>
          <a:p>
            <a:r>
              <a:rPr lang="fr-FR" dirty="0" err="1"/>
              <a:t>Companions</a:t>
            </a:r>
            <a:r>
              <a:rPr lang="fr-FR" dirty="0"/>
              <a:t> affect </a:t>
            </a:r>
            <a:r>
              <a:rPr lang="fr-FR" dirty="0" err="1"/>
              <a:t>this</a:t>
            </a:r>
            <a:r>
              <a:rPr lang="fr-FR" dirty="0"/>
              <a:t> distribution</a:t>
            </a:r>
          </a:p>
          <a:p>
            <a:r>
              <a:rPr lang="fr-FR" dirty="0"/>
              <a:t>In practice, </a:t>
            </a:r>
            <a:r>
              <a:rPr lang="fr-FR" b="1" dirty="0"/>
              <a:t>SNR &lt;&lt; 1</a:t>
            </a:r>
          </a:p>
          <a:p>
            <a:r>
              <a:rPr lang="fr-FR" dirty="0" err="1"/>
              <a:t>Searching</a:t>
            </a:r>
            <a:r>
              <a:rPr lang="fr-FR" dirty="0"/>
              <a:t> for </a:t>
            </a:r>
            <a:r>
              <a:rPr lang="fr-FR" dirty="0" err="1"/>
              <a:t>most</a:t>
            </a:r>
            <a:r>
              <a:rPr lang="fr-FR" dirty="0"/>
              <a:t> efficient </a:t>
            </a:r>
            <a:r>
              <a:rPr lang="fr-FR" b="1" dirty="0" err="1"/>
              <a:t>specific</a:t>
            </a:r>
            <a:r>
              <a:rPr lang="fr-FR" dirty="0"/>
              <a:t> </a:t>
            </a:r>
            <a:r>
              <a:rPr lang="fr-FR" dirty="0" err="1"/>
              <a:t>statistical</a:t>
            </a:r>
            <a:r>
              <a:rPr lang="fr-FR" dirty="0"/>
              <a:t> test</a:t>
            </a:r>
          </a:p>
        </p:txBody>
      </p:sp>
      <p:pic>
        <p:nvPicPr>
          <p:cNvPr id="4" name="Picture 11">
            <a:extLst>
              <a:ext uri="{FF2B5EF4-FFF2-40B4-BE49-F238E27FC236}">
                <a16:creationId xmlns:a16="http://schemas.microsoft.com/office/drawing/2014/main" id="{7BF56F93-8795-B8FB-E745-2C88D9B5F11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5405" r="-1"/>
          <a:stretch>
            <a:fillRect/>
          </a:stretch>
        </p:blipFill>
        <p:spPr>
          <a:xfrm>
            <a:off x="9157504" y="2225054"/>
            <a:ext cx="2295383" cy="2673013"/>
          </a:xfrm>
          <a:prstGeom prst="rect">
            <a:avLst/>
          </a:prstGeom>
        </p:spPr>
      </p:pic>
      <p:pic>
        <p:nvPicPr>
          <p:cNvPr id="6" name="Picture 7">
            <a:extLst>
              <a:ext uri="{FF2B5EF4-FFF2-40B4-BE49-F238E27FC236}">
                <a16:creationId xmlns:a16="http://schemas.microsoft.com/office/drawing/2014/main" id="{205C909A-D540-2763-84AF-F372A6414DE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58679"/>
          <a:stretch>
            <a:fillRect/>
          </a:stretch>
        </p:blipFill>
        <p:spPr>
          <a:xfrm>
            <a:off x="7420208" y="2331712"/>
            <a:ext cx="1737296" cy="2673013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4B5E96DD-E6EA-85C6-0C52-B81E21616F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0208" y="1286548"/>
            <a:ext cx="4284903" cy="428490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659521F-DF91-EF1B-969C-681866E7C7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199" y="3668218"/>
            <a:ext cx="6081266" cy="2199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47632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ADE698-BFEE-5DB5-1F38-F4EB6B19B9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Image 27">
            <a:extLst>
              <a:ext uri="{FF2B5EF4-FFF2-40B4-BE49-F238E27FC236}">
                <a16:creationId xmlns:a16="http://schemas.microsoft.com/office/drawing/2014/main" id="{65716AC1-3FB5-2EFF-0EAE-05C16DE3BA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3857" y="4048016"/>
            <a:ext cx="2802195" cy="2603458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D995FB6-43A6-642C-9D5C-A38B043F34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D363A-B46D-432E-B45D-2468511ED4C9}" type="slidenum">
              <a:rPr lang="fr-FR" smtClean="0"/>
              <a:t>2</a:t>
            </a:fld>
            <a:endParaRPr lang="fr-FR" dirty="0"/>
          </a:p>
        </p:txBody>
      </p:sp>
      <p:sp>
        <p:nvSpPr>
          <p:cNvPr id="6" name="Rectangle : coins arrondis 4">
            <a:extLst>
              <a:ext uri="{FF2B5EF4-FFF2-40B4-BE49-F238E27FC236}">
                <a16:creationId xmlns:a16="http://schemas.microsoft.com/office/drawing/2014/main" id="{0D70979E-25DC-ACC9-64D9-0E186D625765}"/>
              </a:ext>
            </a:extLst>
          </p:cNvPr>
          <p:cNvSpPr/>
          <p:nvPr/>
        </p:nvSpPr>
        <p:spPr>
          <a:xfrm>
            <a:off x="31113" y="6534660"/>
            <a:ext cx="4857032" cy="281552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Ubuntu" panose="020B0504030602030204" pitchFamily="34" charset="0"/>
              </a:rPr>
              <a:t>Vincent Foriel – LIFE 2025</a:t>
            </a:r>
            <a:endParaRPr lang="fr-FR" sz="1400" dirty="0">
              <a:solidFill>
                <a:schemeClr val="bg1">
                  <a:lumMod val="50000"/>
                </a:schemeClr>
              </a:solidFill>
              <a:latin typeface="Ubuntu" panose="020B0504030602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Espace réservé du contenu 2">
                <a:extLst>
                  <a:ext uri="{FF2B5EF4-FFF2-40B4-BE49-F238E27FC236}">
                    <a16:creationId xmlns:a16="http://schemas.microsoft.com/office/drawing/2014/main" id="{962B00E4-CBBD-8EFF-AC8E-8712845B255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8053" y="2042334"/>
                <a:ext cx="5113803" cy="2430551"/>
              </a:xfrm>
            </p:spPr>
            <p:txBody>
              <a:bodyPr anchor="t">
                <a:normAutofit/>
              </a:bodyPr>
              <a:lstStyle/>
              <a:p>
                <a:r>
                  <a:rPr lang="fr-FR" b="1" dirty="0" err="1"/>
                  <a:t>Null</a:t>
                </a:r>
                <a:r>
                  <a:rPr lang="fr-FR" b="1" dirty="0"/>
                  <a:t> </a:t>
                </a:r>
                <a:r>
                  <a:rPr lang="fr-FR" b="1" dirty="0" err="1"/>
                  <a:t>Depth</a:t>
                </a:r>
                <a:r>
                  <a:rPr lang="fr-FR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fr-FR" dirty="0"/>
              </a:p>
              <a:p>
                <a:r>
                  <a:rPr lang="fr-FR" dirty="0" err="1"/>
                  <a:t>Require</a:t>
                </a:r>
                <a:r>
                  <a:rPr lang="fr-FR" dirty="0"/>
                  <a:t> </a:t>
                </a:r>
                <a:r>
                  <a:rPr lang="fr-FR" dirty="0" err="1"/>
                  <a:t>extreme</a:t>
                </a:r>
                <a:r>
                  <a:rPr lang="fr-FR" dirty="0"/>
                  <a:t> phase </a:t>
                </a:r>
                <a:r>
                  <a:rPr lang="fr-FR" dirty="0" err="1"/>
                  <a:t>stability</a:t>
                </a:r>
                <a:endParaRPr lang="fr-FR" dirty="0"/>
              </a:p>
              <a:p>
                <a:r>
                  <a:rPr lang="fr-FR" dirty="0" err="1"/>
                  <a:t>Intensity</a:t>
                </a:r>
                <a:r>
                  <a:rPr lang="fr-FR" dirty="0"/>
                  <a:t> </a:t>
                </a:r>
                <a:r>
                  <a:rPr lang="fr-FR" dirty="0" err="1"/>
                  <a:t>difference</a:t>
                </a:r>
                <a:r>
                  <a:rPr lang="fr-FR" dirty="0"/>
                  <a:t> </a:t>
                </a:r>
                <a:r>
                  <a:rPr lang="fr-FR" dirty="0" err="1"/>
                  <a:t>between</a:t>
                </a:r>
                <a:r>
                  <a:rPr lang="fr-FR" dirty="0"/>
                  <a:t> </a:t>
                </a:r>
                <a:r>
                  <a:rPr lang="fr-FR" dirty="0" err="1"/>
                  <a:t>two</a:t>
                </a:r>
                <a:r>
                  <a:rPr lang="fr-FR" dirty="0"/>
                  <a:t> </a:t>
                </a:r>
                <a:r>
                  <a:rPr lang="fr-FR" dirty="0" err="1"/>
                  <a:t>symetric</a:t>
                </a:r>
                <a:r>
                  <a:rPr lang="fr-FR" dirty="0"/>
                  <a:t> phase quadrature combinations</a:t>
                </a:r>
              </a:p>
              <a:p>
                <a:endParaRPr lang="fr-FR" dirty="0"/>
              </a:p>
              <a:p>
                <a:endParaRPr lang="fr-FR" sz="1050" i="1" dirty="0">
                  <a:solidFill>
                    <a:schemeClr val="bg1">
                      <a:lumMod val="50000"/>
                    </a:schemeClr>
                  </a:solidFill>
                  <a:latin typeface="Ubuntu" panose="020B0504030602030204" pitchFamily="34" charset="0"/>
                  <a:cs typeface="Cavolini" panose="03000502040302020204" pitchFamily="66" charset="0"/>
                </a:endParaRPr>
              </a:p>
            </p:txBody>
          </p:sp>
        </mc:Choice>
        <mc:Fallback xmlns="">
          <p:sp>
            <p:nvSpPr>
              <p:cNvPr id="7" name="Espace réservé du contenu 2">
                <a:extLst>
                  <a:ext uri="{FF2B5EF4-FFF2-40B4-BE49-F238E27FC236}">
                    <a16:creationId xmlns:a16="http://schemas.microsoft.com/office/drawing/2014/main" id="{962B00E4-CBBD-8EFF-AC8E-8712845B255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8053" y="2042334"/>
                <a:ext cx="5113803" cy="2430551"/>
              </a:xfrm>
              <a:blipFill>
                <a:blip r:embed="rId4"/>
                <a:stretch>
                  <a:fillRect l="-1073" t="-2256" r="-131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Groupe 19">
            <a:extLst>
              <a:ext uri="{FF2B5EF4-FFF2-40B4-BE49-F238E27FC236}">
                <a16:creationId xmlns:a16="http://schemas.microsoft.com/office/drawing/2014/main" id="{7F904C1E-D821-4E05-6D40-A3CD221C90DC}"/>
              </a:ext>
            </a:extLst>
          </p:cNvPr>
          <p:cNvGrpSpPr/>
          <p:nvPr/>
        </p:nvGrpSpPr>
        <p:grpSpPr>
          <a:xfrm>
            <a:off x="6495432" y="1502122"/>
            <a:ext cx="4482239" cy="2443915"/>
            <a:chOff x="5493003" y="2002360"/>
            <a:chExt cx="6477904" cy="3532040"/>
          </a:xfrm>
        </p:grpSpPr>
        <p:pic>
          <p:nvPicPr>
            <p:cNvPr id="16" name="Image 15">
              <a:extLst>
                <a:ext uri="{FF2B5EF4-FFF2-40B4-BE49-F238E27FC236}">
                  <a16:creationId xmlns:a16="http://schemas.microsoft.com/office/drawing/2014/main" id="{1304BA15-D047-CE58-54AE-1AE623CD970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493003" y="2002360"/>
              <a:ext cx="6477904" cy="3038899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FA0E9CF-EE31-DC53-D9F4-B4BFA19ACD3B}"/>
                </a:ext>
              </a:extLst>
            </p:cNvPr>
            <p:cNvSpPr txBox="1"/>
            <p:nvPr/>
          </p:nvSpPr>
          <p:spPr>
            <a:xfrm>
              <a:off x="7282567" y="5188643"/>
              <a:ext cx="2762140" cy="3457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1200" b="0" dirty="0">
                  <a:solidFill>
                    <a:schemeClr val="bg1">
                      <a:lumMod val="50000"/>
                    </a:schemeClr>
                  </a:solidFill>
                  <a:latin typeface="Ubuntu" panose="020B0504030602030204" pitchFamily="34" charset="0"/>
                  <a:cs typeface="Cavolini" panose="03000502040302020204" pitchFamily="66" charset="0"/>
                </a:rPr>
                <a:t>📚</a:t>
              </a:r>
              <a:r>
                <a:rPr lang="fr-FR" sz="1200" b="0" i="1" dirty="0">
                  <a:solidFill>
                    <a:schemeClr val="bg1">
                      <a:lumMod val="50000"/>
                    </a:schemeClr>
                  </a:solidFill>
                  <a:latin typeface="Ubuntu" panose="020B0504030602030204" pitchFamily="34" charset="0"/>
                  <a:cs typeface="Cavolini" panose="03000502040302020204" pitchFamily="66" charset="0"/>
                </a:rPr>
                <a:t> D. </a:t>
              </a:r>
              <a:r>
                <a:rPr lang="fr-FR" sz="1200" i="1" dirty="0">
                  <a:solidFill>
                    <a:schemeClr val="bg1">
                      <a:lumMod val="50000"/>
                    </a:schemeClr>
                  </a:solidFill>
                  <a:latin typeface="Ubuntu" panose="020B0504030602030204" pitchFamily="34" charset="0"/>
                  <a:cs typeface="Cavolini" panose="03000502040302020204" pitchFamily="66" charset="0"/>
                </a:rPr>
                <a:t>Rouan</a:t>
              </a:r>
              <a:r>
                <a:rPr lang="fr-FR" sz="1200" b="0" i="1" dirty="0">
                  <a:solidFill>
                    <a:schemeClr val="bg1">
                      <a:lumMod val="50000"/>
                    </a:schemeClr>
                  </a:solidFill>
                  <a:latin typeface="Ubuntu" panose="020B0504030602030204" pitchFamily="34" charset="0"/>
                  <a:cs typeface="Cavolini" panose="03000502040302020204" pitchFamily="66" charset="0"/>
                </a:rPr>
                <a:t> (</a:t>
              </a:r>
              <a:r>
                <a:rPr lang="fr-FR" sz="1200" i="1" dirty="0">
                  <a:solidFill>
                    <a:schemeClr val="bg1">
                      <a:lumMod val="50000"/>
                    </a:schemeClr>
                  </a:solidFill>
                  <a:latin typeface="Ubuntu" panose="020B0504030602030204" pitchFamily="34" charset="0"/>
                  <a:cs typeface="Cavolini" panose="03000502040302020204" pitchFamily="66" charset="0"/>
                </a:rPr>
                <a:t>2022</a:t>
              </a:r>
              <a:r>
                <a:rPr lang="fr-FR" sz="1200" b="0" i="1" dirty="0">
                  <a:solidFill>
                    <a:schemeClr val="bg1">
                      <a:lumMod val="50000"/>
                    </a:schemeClr>
                  </a:solidFill>
                  <a:latin typeface="Ubuntu" panose="020B0504030602030204" pitchFamily="34" charset="0"/>
                  <a:cs typeface="Cavolini" panose="03000502040302020204" pitchFamily="66" charset="0"/>
                </a:rPr>
                <a:t>)</a:t>
              </a:r>
              <a:endParaRPr lang="en-US" sz="1200" dirty="0"/>
            </a:p>
          </p:txBody>
        </p:sp>
      </p:grpSp>
      <p:grpSp>
        <p:nvGrpSpPr>
          <p:cNvPr id="5" name="Group 6">
            <a:extLst>
              <a:ext uri="{FF2B5EF4-FFF2-40B4-BE49-F238E27FC236}">
                <a16:creationId xmlns:a16="http://schemas.microsoft.com/office/drawing/2014/main" id="{1664AE0B-5B74-E539-298B-D4485253EBF2}"/>
              </a:ext>
            </a:extLst>
          </p:cNvPr>
          <p:cNvGrpSpPr/>
          <p:nvPr/>
        </p:nvGrpSpPr>
        <p:grpSpPr>
          <a:xfrm>
            <a:off x="677214" y="4785122"/>
            <a:ext cx="6253355" cy="1129245"/>
            <a:chOff x="1330698" y="3932182"/>
            <a:chExt cx="9530592" cy="1721056"/>
          </a:xfrm>
        </p:grpSpPr>
        <p:grpSp>
          <p:nvGrpSpPr>
            <p:cNvPr id="8" name="Groupe 7">
              <a:extLst>
                <a:ext uri="{FF2B5EF4-FFF2-40B4-BE49-F238E27FC236}">
                  <a16:creationId xmlns:a16="http://schemas.microsoft.com/office/drawing/2014/main" id="{16E3DC8C-EBE0-E50A-1CFA-89AD6148D4F1}"/>
                </a:ext>
              </a:extLst>
            </p:cNvPr>
            <p:cNvGrpSpPr/>
            <p:nvPr/>
          </p:nvGrpSpPr>
          <p:grpSpPr>
            <a:xfrm>
              <a:off x="1330698" y="3932182"/>
              <a:ext cx="4572249" cy="1701232"/>
              <a:chOff x="1313158" y="4090799"/>
              <a:chExt cx="4572249" cy="1701232"/>
            </a:xfrm>
          </p:grpSpPr>
          <p:pic>
            <p:nvPicPr>
              <p:cNvPr id="14" name="Picture 14">
                <a:extLst>
                  <a:ext uri="{FF2B5EF4-FFF2-40B4-BE49-F238E27FC236}">
                    <a16:creationId xmlns:a16="http://schemas.microsoft.com/office/drawing/2014/main" id="{DAC49C21-1045-BDA5-265C-683B4101F2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313158" y="4215613"/>
                <a:ext cx="3779384" cy="1463253"/>
              </a:xfrm>
              <a:prstGeom prst="rect">
                <a:avLst/>
              </a:prstGeom>
            </p:spPr>
          </p:pic>
          <p:pic>
            <p:nvPicPr>
              <p:cNvPr id="15" name="Picture 15">
                <a:extLst>
                  <a:ext uri="{FF2B5EF4-FFF2-40B4-BE49-F238E27FC236}">
                    <a16:creationId xmlns:a16="http://schemas.microsoft.com/office/drawing/2014/main" id="{C89A92E7-6433-3114-42CA-4DEF3CE963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rcRect r="50000"/>
              <a:stretch>
                <a:fillRect/>
              </a:stretch>
            </p:blipFill>
            <p:spPr>
              <a:xfrm>
                <a:off x="4192682" y="4090799"/>
                <a:ext cx="1692725" cy="1701232"/>
              </a:xfrm>
              <a:prstGeom prst="rect">
                <a:avLst/>
              </a:prstGeom>
            </p:spPr>
          </p:pic>
        </p:grpSp>
        <p:grpSp>
          <p:nvGrpSpPr>
            <p:cNvPr id="9" name="Groupe 8">
              <a:extLst>
                <a:ext uri="{FF2B5EF4-FFF2-40B4-BE49-F238E27FC236}">
                  <a16:creationId xmlns:a16="http://schemas.microsoft.com/office/drawing/2014/main" id="{BB99E9A4-10C8-450B-12C6-F87936D73F9E}"/>
                </a:ext>
              </a:extLst>
            </p:cNvPr>
            <p:cNvGrpSpPr/>
            <p:nvPr/>
          </p:nvGrpSpPr>
          <p:grpSpPr>
            <a:xfrm>
              <a:off x="6289038" y="3952006"/>
              <a:ext cx="4572252" cy="1701232"/>
              <a:chOff x="6271498" y="4110623"/>
              <a:chExt cx="4572252" cy="1701232"/>
            </a:xfrm>
          </p:grpSpPr>
          <p:pic>
            <p:nvPicPr>
              <p:cNvPr id="11" name="Picture 13">
                <a:extLst>
                  <a:ext uri="{FF2B5EF4-FFF2-40B4-BE49-F238E27FC236}">
                    <a16:creationId xmlns:a16="http://schemas.microsoft.com/office/drawing/2014/main" id="{C533793B-C50E-4201-222B-1DAA3BF35B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064366" y="4226059"/>
                <a:ext cx="3779384" cy="1463253"/>
              </a:xfrm>
              <a:prstGeom prst="rect">
                <a:avLst/>
              </a:prstGeom>
            </p:spPr>
          </p:pic>
          <p:pic>
            <p:nvPicPr>
              <p:cNvPr id="12" name="Picture 15">
                <a:extLst>
                  <a:ext uri="{FF2B5EF4-FFF2-40B4-BE49-F238E27FC236}">
                    <a16:creationId xmlns:a16="http://schemas.microsoft.com/office/drawing/2014/main" id="{D8ED406C-1F94-ABC7-28DE-3C51D8D187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rcRect l="50000"/>
              <a:stretch>
                <a:fillRect/>
              </a:stretch>
            </p:blipFill>
            <p:spPr>
              <a:xfrm>
                <a:off x="6271498" y="4110623"/>
                <a:ext cx="1692725" cy="1701232"/>
              </a:xfrm>
              <a:prstGeom prst="rect">
                <a:avLst/>
              </a:prstGeom>
            </p:spPr>
          </p:pic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37">
                  <a:extLst>
                    <a:ext uri="{FF2B5EF4-FFF2-40B4-BE49-F238E27FC236}">
                      <a16:creationId xmlns:a16="http://schemas.microsoft.com/office/drawing/2014/main" id="{FB2255EF-01BF-66DC-C0AC-714D7C2355EC}"/>
                    </a:ext>
                  </a:extLst>
                </p:cNvPr>
                <p:cNvSpPr txBox="1"/>
                <p:nvPr/>
              </p:nvSpPr>
              <p:spPr>
                <a:xfrm>
                  <a:off x="5771086" y="4468117"/>
                  <a:ext cx="519111" cy="491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fr-FR" b="0" i="1" smtClean="0">
                            <a:effectLst>
                              <a:outerShdw blurRad="12700" dist="12700" dir="5400000" algn="ctr" rotWithShape="0">
                                <a:srgbClr val="000000"/>
                              </a:outerShdw>
                            </a:effectLst>
                            <a:latin typeface="Cambria Math" panose="02040503050406030204" pitchFamily="18" charset="0"/>
                          </a:rPr>
                          <m:t>−</m:t>
                        </m:r>
                      </m:oMath>
                    </m:oMathPara>
                  </a14:m>
                  <a:endParaRPr lang="en-US" dirty="0">
                    <a:effectLst>
                      <a:outerShdw blurRad="12700" dist="12700" dir="5400000" algn="ctr" rotWithShape="0">
                        <a:srgbClr val="000000"/>
                      </a:outerShdw>
                    </a:effectLst>
                  </a:endParaRPr>
                </a:p>
              </p:txBody>
            </p:sp>
          </mc:Choice>
          <mc:Fallback xmlns="">
            <p:sp>
              <p:nvSpPr>
                <p:cNvPr id="10" name="TextBox 37">
                  <a:extLst>
                    <a:ext uri="{FF2B5EF4-FFF2-40B4-BE49-F238E27FC236}">
                      <a16:creationId xmlns:a16="http://schemas.microsoft.com/office/drawing/2014/main" id="{FB2255EF-01BF-66DC-C0AC-714D7C2355E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71086" y="4468117"/>
                  <a:ext cx="519111" cy="491961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3" name="Titre 1">
            <a:extLst>
              <a:ext uri="{FF2B5EF4-FFF2-40B4-BE49-F238E27FC236}">
                <a16:creationId xmlns:a16="http://schemas.microsoft.com/office/drawing/2014/main" id="{CE68348A-495C-F1AC-37A4-4D2BB16857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fr-FR" dirty="0" err="1"/>
              <a:t>Nulling</a:t>
            </a:r>
            <a:r>
              <a:rPr lang="fr-FR" dirty="0"/>
              <a:t> &amp; Kernel-</a:t>
            </a:r>
            <a:r>
              <a:rPr lang="fr-FR" dirty="0" err="1"/>
              <a:t>Nulling</a:t>
            </a:r>
            <a:endParaRPr lang="fr-FR" dirty="0"/>
          </a:p>
        </p:txBody>
      </p:sp>
      <p:sp>
        <p:nvSpPr>
          <p:cNvPr id="24" name="TextBox 16">
            <a:extLst>
              <a:ext uri="{FF2B5EF4-FFF2-40B4-BE49-F238E27FC236}">
                <a16:creationId xmlns:a16="http://schemas.microsoft.com/office/drawing/2014/main" id="{01D98221-80A5-823F-4AFF-669EF52BE9DB}"/>
              </a:ext>
            </a:extLst>
          </p:cNvPr>
          <p:cNvSpPr txBox="1"/>
          <p:nvPr/>
        </p:nvSpPr>
        <p:spPr>
          <a:xfrm>
            <a:off x="3439732" y="1243789"/>
            <a:ext cx="50636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>
                <a:latin typeface="Ubuntu" panose="020B0504030602030204" pitchFamily="34" charset="0"/>
                <a:cs typeface="Cavolini" panose="03000502040302020204" pitchFamily="66" charset="0"/>
              </a:rPr>
              <a:t>📚 </a:t>
            </a:r>
            <a:r>
              <a:rPr lang="en-US" sz="1200" i="1" dirty="0" err="1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  <a:cs typeface="Cavolini" panose="03000502040302020204" pitchFamily="66" charset="0"/>
              </a:rPr>
              <a:t>Martinache</a:t>
            </a:r>
            <a:r>
              <a:rPr lang="en-US" sz="1200" i="1" dirty="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  <a:cs typeface="Cavolini" panose="03000502040302020204" pitchFamily="66" charset="0"/>
              </a:rPr>
              <a:t> &amp; Ireland (2018)</a:t>
            </a:r>
          </a:p>
        </p:txBody>
      </p:sp>
      <p:sp>
        <p:nvSpPr>
          <p:cNvPr id="29" name="TextBox 16">
            <a:extLst>
              <a:ext uri="{FF2B5EF4-FFF2-40B4-BE49-F238E27FC236}">
                <a16:creationId xmlns:a16="http://schemas.microsoft.com/office/drawing/2014/main" id="{7355AF47-519A-4C3D-9991-90F102A3A02F}"/>
              </a:ext>
            </a:extLst>
          </p:cNvPr>
          <p:cNvSpPr txBox="1"/>
          <p:nvPr/>
        </p:nvSpPr>
        <p:spPr>
          <a:xfrm>
            <a:off x="838200" y="1274515"/>
            <a:ext cx="24008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b="0" dirty="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  <a:cs typeface="Cavolini" panose="03000502040302020204" pitchFamily="66" charset="0"/>
              </a:rPr>
              <a:t>📚</a:t>
            </a:r>
            <a:r>
              <a:rPr lang="fr-FR" sz="1200" b="0" i="1" dirty="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  <a:cs typeface="Cavolini" panose="03000502040302020204" pitchFamily="66" charset="0"/>
              </a:rPr>
              <a:t> </a:t>
            </a:r>
            <a:r>
              <a:rPr lang="fr-FR" sz="1200" b="0" i="1" dirty="0" err="1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  <a:cs typeface="Cavolini" panose="03000502040302020204" pitchFamily="66" charset="0"/>
              </a:rPr>
              <a:t>Bracewell</a:t>
            </a:r>
            <a:r>
              <a:rPr lang="fr-FR" sz="1200" b="0" i="1" dirty="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  <a:cs typeface="Cavolini" panose="03000502040302020204" pitchFamily="66" charset="0"/>
              </a:rPr>
              <a:t> et al. (1978)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633727750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64C2EBE-3057-D249-B2E0-960F2D1A9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Phase aberration sources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06EA776F-EFB6-1319-C217-9A4088CA842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6427" y="2874159"/>
                <a:ext cx="10515600" cy="3234140"/>
              </a:xfrm>
            </p:spPr>
            <p:txBody>
              <a:bodyPr>
                <a:normAutofit/>
              </a:bodyPr>
              <a:lstStyle/>
              <a:p>
                <a:r>
                  <a:rPr lang="fr-FR" dirty="0"/>
                  <a:t>Upstream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fr-FR" dirty="0"/>
                  <a:t> AO, </a:t>
                </a:r>
                <a:r>
                  <a:rPr lang="fr-FR" dirty="0" err="1"/>
                  <a:t>fringe</a:t>
                </a:r>
                <a:r>
                  <a:rPr lang="fr-FR" dirty="0"/>
                  <a:t> </a:t>
                </a:r>
                <a:r>
                  <a:rPr lang="fr-FR" dirty="0" err="1"/>
                  <a:t>tracking</a:t>
                </a:r>
                <a:endParaRPr lang="fr-FR" dirty="0"/>
              </a:p>
              <a:p>
                <a:r>
                  <a:rPr lang="fr-FR" dirty="0" err="1"/>
                  <a:t>Intrinsic</a:t>
                </a:r>
                <a:r>
                  <a:rPr lang="fr-FR" dirty="0"/>
                  <a:t>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fr-FR" dirty="0"/>
                  <a:t> </a:t>
                </a:r>
                <a:r>
                  <a:rPr lang="fr-FR" b="1" dirty="0"/>
                  <a:t>calibration</a:t>
                </a:r>
              </a:p>
              <a:p>
                <a:pPr marL="0" indent="0">
                  <a:buNone/>
                </a:pPr>
                <a:endParaRPr lang="fr-FR" dirty="0"/>
              </a:p>
              <a:p>
                <a:pPr marL="0" indent="0">
                  <a:buNone/>
                </a:pPr>
                <a:endParaRPr lang="fr-FR" dirty="0"/>
              </a:p>
              <a:p>
                <a:pPr marL="0" indent="0">
                  <a:buNone/>
                </a:pPr>
                <a:endParaRPr lang="fr-FR" dirty="0"/>
              </a:p>
              <a:p>
                <a:pPr marL="0" indent="0">
                  <a:buNone/>
                </a:pPr>
                <a:endParaRPr lang="fr-FR" dirty="0"/>
              </a:p>
              <a:p>
                <a:pPr marL="0" indent="0" algn="ctr">
                  <a:buNone/>
                </a:pPr>
                <a:r>
                  <a:rPr lang="fr-FR" dirty="0" err="1"/>
                  <a:t>We</a:t>
                </a:r>
                <a:r>
                  <a:rPr lang="fr-FR" dirty="0"/>
                  <a:t> </a:t>
                </a:r>
                <a:r>
                  <a:rPr lang="fr-FR" dirty="0" err="1"/>
                  <a:t>will</a:t>
                </a:r>
                <a:r>
                  <a:rPr lang="fr-FR" dirty="0"/>
                  <a:t> </a:t>
                </a:r>
                <a:r>
                  <a:rPr lang="fr-FR" dirty="0" err="1"/>
                  <a:t>never</a:t>
                </a:r>
                <a:r>
                  <a:rPr lang="fr-FR" dirty="0"/>
                  <a:t> </a:t>
                </a:r>
                <a:r>
                  <a:rPr lang="fr-FR" dirty="0" err="1"/>
                  <a:t>get</a:t>
                </a:r>
                <a:r>
                  <a:rPr lang="fr-FR" dirty="0"/>
                  <a:t> a </a:t>
                </a:r>
                <a:r>
                  <a:rPr lang="fr-FR" dirty="0" err="1"/>
                  <a:t>perfect</a:t>
                </a:r>
                <a:r>
                  <a:rPr lang="fr-FR" dirty="0"/>
                  <a:t> system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→ </m:t>
                    </m:r>
                  </m:oMath>
                </a14:m>
                <a:r>
                  <a:rPr lang="fr-FR" dirty="0"/>
                  <a:t> </a:t>
                </a:r>
                <a:r>
                  <a:rPr lang="fr-FR" b="1" dirty="0"/>
                  <a:t>statistical </a:t>
                </a:r>
                <a:r>
                  <a:rPr lang="fr-FR" b="1" dirty="0" err="1"/>
                  <a:t>analysis</a:t>
                </a:r>
                <a:endParaRPr lang="fr-FR" b="1" dirty="0"/>
              </a:p>
            </p:txBody>
          </p:sp>
        </mc:Choice>
        <mc:Fallback xmlns="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06EA776F-EFB6-1319-C217-9A4088CA842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6427" y="2874159"/>
                <a:ext cx="10515600" cy="3234140"/>
              </a:xfrm>
              <a:blipFill>
                <a:blip r:embed="rId2"/>
                <a:stretch>
                  <a:fillRect l="-522" t="-188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6A856BC-28D8-3A98-A879-85FA60A4C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D363A-B46D-432E-B45D-2468511ED4C9}" type="slidenum">
              <a:rPr lang="fr-FR" smtClean="0"/>
              <a:pPr/>
              <a:t>3</a:t>
            </a:fld>
            <a:endParaRPr lang="fr-FR" dirty="0"/>
          </a:p>
        </p:txBody>
      </p:sp>
      <p:sp>
        <p:nvSpPr>
          <p:cNvPr id="6" name="Rectangle : coins arrondis 4">
            <a:extLst>
              <a:ext uri="{FF2B5EF4-FFF2-40B4-BE49-F238E27FC236}">
                <a16:creationId xmlns:a16="http://schemas.microsoft.com/office/drawing/2014/main" id="{3E85D2FF-94CD-C305-1D76-9BF1FBA299B6}"/>
              </a:ext>
            </a:extLst>
          </p:cNvPr>
          <p:cNvSpPr/>
          <p:nvPr/>
        </p:nvSpPr>
        <p:spPr>
          <a:xfrm>
            <a:off x="31113" y="6534660"/>
            <a:ext cx="4857032" cy="281552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Ubuntu" panose="020B0504030602030204" pitchFamily="34" charset="0"/>
              </a:rPr>
              <a:t>Vincent Foriel – LIFE 2025</a:t>
            </a:r>
            <a:endParaRPr lang="fr-FR" sz="1400" dirty="0">
              <a:solidFill>
                <a:schemeClr val="bg1">
                  <a:lumMod val="50000"/>
                </a:schemeClr>
              </a:solidFill>
              <a:latin typeface="Ubuntu" panose="020B0504030602030204" pitchFamily="34" charset="0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BE9AD714-D3F4-F356-CCC9-1EDFB25DFD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9988" y="1690688"/>
            <a:ext cx="6610336" cy="3364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9837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3506B22-5796-11A7-BF35-3F22B6406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Photonic</a:t>
            </a:r>
            <a:r>
              <a:rPr lang="fr-FR" dirty="0"/>
              <a:t> </a:t>
            </a:r>
            <a:r>
              <a:rPr lang="fr-FR" dirty="0" err="1"/>
              <a:t>technology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B8A7396-7163-46F7-D760-D89AAC30C4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D363A-B46D-432E-B45D-2468511ED4C9}" type="slidenum">
              <a:rPr lang="fr-FR" sz="1600" smtClean="0"/>
              <a:t>4</a:t>
            </a:fld>
            <a:endParaRPr lang="fr-FR" sz="1600" dirty="0"/>
          </a:p>
        </p:txBody>
      </p:sp>
      <p:pic>
        <p:nvPicPr>
          <p:cNvPr id="8" name="Espace réservé du contenu 5">
            <a:extLst>
              <a:ext uri="{FF2B5EF4-FFF2-40B4-BE49-F238E27FC236}">
                <a16:creationId xmlns:a16="http://schemas.microsoft.com/office/drawing/2014/main" id="{F2A75002-68F3-4535-1A0A-B99786B96D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3044" y="1287893"/>
            <a:ext cx="3027087" cy="2083152"/>
          </a:xfrm>
          <a:prstGeom prst="ellipse">
            <a:avLst/>
          </a:prstGeom>
          <a:ln w="63500" cap="rnd">
            <a:solidFill>
              <a:srgbClr val="00B0F0"/>
            </a:solidFill>
          </a:ln>
          <a:effectLst>
            <a:outerShdw blurRad="381000" dist="292100" dir="5400000" sx="-80000" sy="-18000" rotWithShape="0">
              <a:srgbClr val="000000">
                <a:alpha val="0"/>
              </a:srgbClr>
            </a:outerShdw>
          </a:effectLst>
        </p:spPr>
      </p:pic>
      <p:pic>
        <p:nvPicPr>
          <p:cNvPr id="5" name="Picture 4" descr="A table with many objects on it&#10;&#10;AI-generated content may be incorrect.">
            <a:extLst>
              <a:ext uri="{FF2B5EF4-FFF2-40B4-BE49-F238E27FC236}">
                <a16:creationId xmlns:a16="http://schemas.microsoft.com/office/drawing/2014/main" id="{796C07DF-F8CC-74BD-7C4F-09F47547AE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47254"/>
            <a:ext cx="5178717" cy="3889375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73ECBAC0-6A43-5330-EC0F-61BB86BD8F8C}"/>
              </a:ext>
            </a:extLst>
          </p:cNvPr>
          <p:cNvSpPr/>
          <p:nvPr/>
        </p:nvSpPr>
        <p:spPr>
          <a:xfrm>
            <a:off x="4756911" y="2994488"/>
            <a:ext cx="400305" cy="273844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13CB0BB-E197-A436-6A65-FF8337CB55EB}"/>
              </a:ext>
            </a:extLst>
          </p:cNvPr>
          <p:cNvCxnSpPr>
            <a:cxnSpLocks/>
            <a:stCxn id="13" idx="1"/>
          </p:cNvCxnSpPr>
          <p:nvPr/>
        </p:nvCxnSpPr>
        <p:spPr>
          <a:xfrm flipV="1">
            <a:off x="4815534" y="1414896"/>
            <a:ext cx="3280716" cy="1619696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C0B2D53-6ED8-BC0A-AEF1-08869778C446}"/>
              </a:ext>
            </a:extLst>
          </p:cNvPr>
          <p:cNvCxnSpPr>
            <a:cxnSpLocks/>
          </p:cNvCxnSpPr>
          <p:nvPr/>
        </p:nvCxnSpPr>
        <p:spPr>
          <a:xfrm>
            <a:off x="4941293" y="3268332"/>
            <a:ext cx="3857426" cy="136856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1" name="Rectangle : coins arrondis 4">
            <a:extLst>
              <a:ext uri="{FF2B5EF4-FFF2-40B4-BE49-F238E27FC236}">
                <a16:creationId xmlns:a16="http://schemas.microsoft.com/office/drawing/2014/main" id="{46F341C9-68DB-AFAA-6A8D-6F9AF2914274}"/>
              </a:ext>
            </a:extLst>
          </p:cNvPr>
          <p:cNvSpPr/>
          <p:nvPr/>
        </p:nvSpPr>
        <p:spPr>
          <a:xfrm>
            <a:off x="31113" y="6534660"/>
            <a:ext cx="4857032" cy="281552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Ubuntu" panose="020B0504030602030204" pitchFamily="34" charset="0"/>
              </a:rPr>
              <a:t>Vincent Foriel – LIFE 2025</a:t>
            </a:r>
            <a:endParaRPr lang="fr-FR" sz="1400" dirty="0">
              <a:solidFill>
                <a:schemeClr val="bg1">
                  <a:lumMod val="50000"/>
                </a:schemeClr>
              </a:solidFill>
              <a:latin typeface="Ubuntu" panose="020B0504030602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ZoneTexte 20">
                <a:extLst>
                  <a:ext uri="{FF2B5EF4-FFF2-40B4-BE49-F238E27FC236}">
                    <a16:creationId xmlns:a16="http://schemas.microsoft.com/office/drawing/2014/main" id="{3B60E7DE-2A3D-A277-F033-71BE8A188BAB}"/>
                  </a:ext>
                </a:extLst>
              </p:cNvPr>
              <p:cNvSpPr txBox="1"/>
              <p:nvPr/>
            </p:nvSpPr>
            <p:spPr>
              <a:xfrm>
                <a:off x="6497075" y="4350789"/>
                <a:ext cx="6111024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Photonic chip made of </a:t>
                </a:r>
                <a:r>
                  <a:rPr lang="en-US" dirty="0" err="1"/>
                  <a:t>SiN</a:t>
                </a:r>
                <a:r>
                  <a:rPr lang="en-US" dirty="0"/>
                  <a:t> 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16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𝑚𝑚</m:t>
                    </m:r>
                  </m:oMath>
                </a14:m>
                <a:r>
                  <a:rPr lang="en-US" dirty="0"/>
                  <a:t> large)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H band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=1,55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21" name="ZoneTexte 20">
                <a:extLst>
                  <a:ext uri="{FF2B5EF4-FFF2-40B4-BE49-F238E27FC236}">
                    <a16:creationId xmlns:a16="http://schemas.microsoft.com/office/drawing/2014/main" id="{3B60E7DE-2A3D-A277-F033-71BE8A188B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7075" y="4350789"/>
                <a:ext cx="6111024" cy="646331"/>
              </a:xfrm>
              <a:prstGeom prst="rect">
                <a:avLst/>
              </a:prstGeom>
              <a:blipFill>
                <a:blip r:embed="rId5"/>
                <a:stretch>
                  <a:fillRect l="-699" t="-5660" b="-1415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65648565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F1956C1-E154-18DD-62CD-FA9BD88C47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Multi Mode </a:t>
            </a:r>
            <a:r>
              <a:rPr lang="fr-FR" dirty="0" err="1"/>
              <a:t>Interferometer</a:t>
            </a:r>
            <a:r>
              <a:rPr lang="fr-FR" dirty="0"/>
              <a:t> (MMI)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D08AEB8-8A90-A465-5470-C4B764513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D363A-B46D-432E-B45D-2468511ED4C9}" type="slidenum">
              <a:rPr lang="fr-FR" smtClean="0"/>
              <a:pPr/>
              <a:t>5</a:t>
            </a:fld>
            <a:endParaRPr lang="fr-FR" dirty="0"/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FAE5F2C7-8531-4693-6E2D-325F51DBD0A5}"/>
              </a:ext>
            </a:extLst>
          </p:cNvPr>
          <p:cNvGrpSpPr/>
          <p:nvPr/>
        </p:nvGrpSpPr>
        <p:grpSpPr>
          <a:xfrm>
            <a:off x="405716" y="2260633"/>
            <a:ext cx="2555876" cy="3595033"/>
            <a:chOff x="1702780" y="2990383"/>
            <a:chExt cx="2555876" cy="3595033"/>
          </a:xfrm>
        </p:grpSpPr>
        <p:sp>
          <p:nvSpPr>
            <p:cNvPr id="10" name="Rectangle : coins arrondis 9">
              <a:extLst>
                <a:ext uri="{FF2B5EF4-FFF2-40B4-BE49-F238E27FC236}">
                  <a16:creationId xmlns:a16="http://schemas.microsoft.com/office/drawing/2014/main" id="{DBF99F2E-5840-2713-791B-049790BC1009}"/>
                </a:ext>
              </a:extLst>
            </p:cNvPr>
            <p:cNvSpPr/>
            <p:nvPr/>
          </p:nvSpPr>
          <p:spPr>
            <a:xfrm>
              <a:off x="1702780" y="5617671"/>
              <a:ext cx="2555876" cy="967745"/>
            </a:xfrm>
            <a:prstGeom prst="roundRect">
              <a:avLst>
                <a:gd name="adj" fmla="val 8853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400" i="1" dirty="0">
                  <a:solidFill>
                    <a:schemeClr val="tx1"/>
                  </a:solidFill>
                  <a:latin typeface="Ubuntu" panose="020B0504030602030204" pitchFamily="34" charset="0"/>
                  <a:cs typeface="Cavolini" panose="03000502040302020204" pitchFamily="66" charset="0"/>
                </a:rPr>
                <a:t>Wave propagation simulation in a MMI</a:t>
              </a:r>
              <a:br>
                <a:rPr lang="en-US" sz="1400" i="1" dirty="0">
                  <a:solidFill>
                    <a:schemeClr val="tx1"/>
                  </a:solidFill>
                  <a:latin typeface="Ubuntu" panose="020B0504030602030204" pitchFamily="34" charset="0"/>
                  <a:cs typeface="Cavolini" panose="03000502040302020204" pitchFamily="66" charset="0"/>
                </a:rPr>
              </a:br>
              <a:r>
                <a:rPr lang="en-US" sz="1400" i="1" dirty="0">
                  <a:solidFill>
                    <a:schemeClr val="tx1"/>
                  </a:solidFill>
                  <a:latin typeface="Ubuntu" panose="020B0504030602030204" pitchFamily="34" charset="0"/>
                  <a:cs typeface="Cavolini" panose="03000502040302020204" pitchFamily="66" charset="0"/>
                </a:rPr>
                <a:t>(Multi Mode Interferometer)</a:t>
              </a:r>
              <a:br>
                <a:rPr lang="en-US" sz="1000" i="1" dirty="0">
                  <a:solidFill>
                    <a:schemeClr val="tx1"/>
                  </a:solidFill>
                  <a:latin typeface="Ubuntu" panose="020B0504030602030204" pitchFamily="34" charset="0"/>
                  <a:cs typeface="Cavolini" panose="03000502040302020204" pitchFamily="66" charset="0"/>
                </a:rPr>
              </a:br>
              <a:r>
                <a:rPr lang="fr-FR" sz="1050" i="1" dirty="0">
                  <a:solidFill>
                    <a:schemeClr val="tx1"/>
                  </a:solidFill>
                  <a:latin typeface="Ubuntu" panose="020B0504030602030204" pitchFamily="34" charset="0"/>
                  <a:cs typeface="Cavolini" panose="03000502040302020204" pitchFamily="66" charset="0"/>
                </a:rPr>
                <a:t>📚 N. </a:t>
              </a:r>
              <a:r>
                <a:rPr lang="en-US" sz="1050" i="1" dirty="0" err="1">
                  <a:solidFill>
                    <a:schemeClr val="bg1">
                      <a:lumMod val="50000"/>
                    </a:schemeClr>
                  </a:solidFill>
                  <a:latin typeface="Ubuntu" panose="020B0504030602030204" pitchFamily="34" charset="0"/>
                  <a:cs typeface="Cavolini" panose="03000502040302020204" pitchFamily="66" charset="0"/>
                </a:rPr>
                <a:t>Cvetojevic</a:t>
              </a:r>
              <a:r>
                <a:rPr lang="en-US" sz="1050" i="1" dirty="0">
                  <a:solidFill>
                    <a:schemeClr val="bg1">
                      <a:lumMod val="50000"/>
                    </a:schemeClr>
                  </a:solidFill>
                  <a:latin typeface="Ubuntu" panose="020B0504030602030204" pitchFamily="34" charset="0"/>
                  <a:cs typeface="Cavolini" panose="03000502040302020204" pitchFamily="66" charset="0"/>
                </a:rPr>
                <a:t> et al. (2022)</a:t>
              </a:r>
              <a:endParaRPr lang="en-US" sz="1000" i="1" dirty="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  <a:cs typeface="Cavolini" panose="03000502040302020204" pitchFamily="66" charset="0"/>
              </a:endParaRPr>
            </a:p>
          </p:txBody>
        </p:sp>
        <p:pic>
          <p:nvPicPr>
            <p:cNvPr id="11" name="Espace réservé du contenu 5" descr="Cvetojevic, N. et al., 2022. 3-beam self-calibrated Kernel nulling photonic interferometer. arXiv e-prints. https://doi.org/10.48550/arXiv.2206.04977">
              <a:extLst>
                <a:ext uri="{FF2B5EF4-FFF2-40B4-BE49-F238E27FC236}">
                  <a16:creationId xmlns:a16="http://schemas.microsoft.com/office/drawing/2014/main" id="{3C9BC068-7B63-4115-07FE-21A5A69608DC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2790" t="3112" r="3675" b="3071"/>
            <a:stretch/>
          </p:blipFill>
          <p:spPr>
            <a:xfrm>
              <a:off x="1865289" y="2990383"/>
              <a:ext cx="2199825" cy="2663212"/>
            </a:xfrm>
            <a:prstGeom prst="rect">
              <a:avLst/>
            </a:prstGeom>
            <a:ln>
              <a:noFill/>
            </a:ln>
            <a:effectLst/>
          </p:spPr>
        </p:pic>
      </p:grpSp>
      <p:sp>
        <p:nvSpPr>
          <p:cNvPr id="13" name="Rectangle : coins arrondis 4">
            <a:extLst>
              <a:ext uri="{FF2B5EF4-FFF2-40B4-BE49-F238E27FC236}">
                <a16:creationId xmlns:a16="http://schemas.microsoft.com/office/drawing/2014/main" id="{CA86D870-B82C-3AD5-8714-D492CEAA6E0E}"/>
              </a:ext>
            </a:extLst>
          </p:cNvPr>
          <p:cNvSpPr/>
          <p:nvPr/>
        </p:nvSpPr>
        <p:spPr>
          <a:xfrm>
            <a:off x="31113" y="6534660"/>
            <a:ext cx="4857032" cy="281552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Ubuntu" panose="020B0504030602030204" pitchFamily="34" charset="0"/>
              </a:rPr>
              <a:t>Vincent Foriel – LIFE 2025</a:t>
            </a:r>
            <a:endParaRPr lang="fr-FR" sz="1400" dirty="0">
              <a:solidFill>
                <a:schemeClr val="bg1">
                  <a:lumMod val="50000"/>
                </a:schemeClr>
              </a:solidFill>
              <a:latin typeface="Ubuntu" panose="020B0504030602030204" pitchFamily="34" charset="0"/>
            </a:endParaRPr>
          </a:p>
        </p:txBody>
      </p:sp>
      <p:sp>
        <p:nvSpPr>
          <p:cNvPr id="15" name="Espace réservé du contenu 2">
            <a:extLst>
              <a:ext uri="{FF2B5EF4-FFF2-40B4-BE49-F238E27FC236}">
                <a16:creationId xmlns:a16="http://schemas.microsoft.com/office/drawing/2014/main" id="{3508950B-5AD2-E297-756A-0358486CD747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fr-FR" dirty="0"/>
          </a:p>
        </p:txBody>
      </p:sp>
      <p:pic>
        <p:nvPicPr>
          <p:cNvPr id="17" name="Image 16" descr="Une image contenant texte, capture d’écran, Police, nombre&#10;&#10;Le contenu généré par l’IA peut être incorrect.">
            <a:extLst>
              <a:ext uri="{FF2B5EF4-FFF2-40B4-BE49-F238E27FC236}">
                <a16:creationId xmlns:a16="http://schemas.microsoft.com/office/drawing/2014/main" id="{8433F79C-2D52-E9A9-97D4-EECAFCA0C7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7999" y="1995659"/>
            <a:ext cx="4295008" cy="3539288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816D4CC8-23B2-3FE4-FAE6-015CF2BDCB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9414" y="2484351"/>
            <a:ext cx="4133842" cy="2344191"/>
          </a:xfrm>
          <a:prstGeom prst="rect">
            <a:avLst/>
          </a:prstGeom>
        </p:spPr>
      </p:pic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782AAB89-9CCB-D231-BDDB-12AC7AD0308A}"/>
              </a:ext>
            </a:extLst>
          </p:cNvPr>
          <p:cNvSpPr/>
          <p:nvPr/>
        </p:nvSpPr>
        <p:spPr>
          <a:xfrm>
            <a:off x="8444816" y="4784507"/>
            <a:ext cx="2555876" cy="967745"/>
          </a:xfrm>
          <a:prstGeom prst="roundRect">
            <a:avLst>
              <a:gd name="adj" fmla="val 8853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400" i="1" dirty="0">
                <a:solidFill>
                  <a:schemeClr val="tx1"/>
                </a:solidFill>
                <a:latin typeface="Ubuntu" panose="020B0504030602030204" pitchFamily="34" charset="0"/>
                <a:cs typeface="Cavolini" panose="03000502040302020204" pitchFamily="66" charset="0"/>
              </a:rPr>
              <a:t>Variation of the beam splitting ratio at the outputs of the 4x4 MMI</a:t>
            </a:r>
            <a:br>
              <a:rPr lang="en-US" sz="1000" i="1" dirty="0">
                <a:solidFill>
                  <a:schemeClr val="tx1"/>
                </a:solidFill>
                <a:latin typeface="Ubuntu" panose="020B0504030602030204" pitchFamily="34" charset="0"/>
                <a:cs typeface="Cavolini" panose="03000502040302020204" pitchFamily="66" charset="0"/>
              </a:rPr>
            </a:br>
            <a:r>
              <a:rPr lang="fr-FR" sz="1050" i="1" dirty="0">
                <a:solidFill>
                  <a:schemeClr val="tx1"/>
                </a:solidFill>
                <a:latin typeface="Ubuntu" panose="020B0504030602030204" pitchFamily="34" charset="0"/>
                <a:cs typeface="Cavolini" panose="03000502040302020204" pitchFamily="66" charset="0"/>
              </a:rPr>
              <a:t>📚 P. </a:t>
            </a:r>
            <a:r>
              <a:rPr lang="en-US" sz="1050" i="1" dirty="0" err="1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  <a:cs typeface="Cavolini" panose="03000502040302020204" pitchFamily="66" charset="0"/>
              </a:rPr>
              <a:t>Chingaipe</a:t>
            </a:r>
            <a:r>
              <a:rPr lang="en-US" sz="1050" i="1" dirty="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  <a:cs typeface="Cavolini" panose="03000502040302020204" pitchFamily="66" charset="0"/>
              </a:rPr>
              <a:t> (2024)</a:t>
            </a:r>
            <a:endParaRPr lang="en-US" sz="1000" i="1" dirty="0">
              <a:solidFill>
                <a:schemeClr val="bg1">
                  <a:lumMod val="50000"/>
                </a:schemeClr>
              </a:solidFill>
              <a:latin typeface="Ubuntu" panose="020B0504030602030204" pitchFamily="34" charset="0"/>
              <a:cs typeface="Cavolini" panose="0300050204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9441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3D19C4-0261-0EE3-2035-5689F74A9E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Image 24" descr="Une image contenant capture d’écran, carré, Caractère coloré&#10;&#10;Le contenu généré par l’IA peut être incorrect.">
            <a:extLst>
              <a:ext uri="{FF2B5EF4-FFF2-40B4-BE49-F238E27FC236}">
                <a16:creationId xmlns:a16="http://schemas.microsoft.com/office/drawing/2014/main" id="{C55DDAB9-0F25-8EA5-6DBC-84A975EE48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706" y="2152273"/>
            <a:ext cx="11112587" cy="4340599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B0640DA5-8A1C-A386-60B0-048797759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Tunable</a:t>
            </a:r>
            <a:r>
              <a:rPr lang="fr-FR" dirty="0"/>
              <a:t> architecture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D8F74D1-48E7-D3A0-A195-7B3A31C1E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D363A-B46D-432E-B45D-2468511ED4C9}" type="slidenum">
              <a:rPr lang="fr-FR" sz="1600" smtClean="0"/>
              <a:t>6</a:t>
            </a:fld>
            <a:endParaRPr lang="fr-FR" sz="1600" dirty="0"/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D0974A4A-7703-A4AE-9A86-16F1B15A9366}"/>
              </a:ext>
            </a:extLst>
          </p:cNvPr>
          <p:cNvSpPr/>
          <p:nvPr/>
        </p:nvSpPr>
        <p:spPr>
          <a:xfrm>
            <a:off x="415094" y="1416573"/>
            <a:ext cx="3403371" cy="1394360"/>
          </a:xfrm>
          <a:prstGeom prst="roundRect">
            <a:avLst>
              <a:gd name="adj" fmla="val 22441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endParaRPr lang="en-US" dirty="0">
              <a:noFill/>
              <a:latin typeface="Ubuntu" panose="020B0504030602030204" pitchFamily="34" charset="0"/>
              <a:cs typeface="Cavolini" panose="03000502040302020204" pitchFamily="66" charset="0"/>
            </a:endParaRPr>
          </a:p>
        </p:txBody>
      </p:sp>
      <p:sp>
        <p:nvSpPr>
          <p:cNvPr id="7" name="Rectangle : coins arrondis 4">
            <a:extLst>
              <a:ext uri="{FF2B5EF4-FFF2-40B4-BE49-F238E27FC236}">
                <a16:creationId xmlns:a16="http://schemas.microsoft.com/office/drawing/2014/main" id="{3E26462B-E1BE-77C2-DBE1-F25DF2CD42E3}"/>
              </a:ext>
            </a:extLst>
          </p:cNvPr>
          <p:cNvSpPr/>
          <p:nvPr/>
        </p:nvSpPr>
        <p:spPr>
          <a:xfrm>
            <a:off x="31113" y="6534660"/>
            <a:ext cx="4857032" cy="281552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Ubuntu" panose="020B0504030602030204" pitchFamily="34" charset="0"/>
              </a:rPr>
              <a:t>Vincent Foriel – LIFE 2025</a:t>
            </a:r>
            <a:endParaRPr lang="fr-FR" sz="1400" dirty="0">
              <a:solidFill>
                <a:schemeClr val="bg1">
                  <a:lumMod val="50000"/>
                </a:schemeClr>
              </a:solidFill>
              <a:latin typeface="Ubuntu" panose="020B0504030602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Espace réservé du contenu 2">
                <a:extLst>
                  <a:ext uri="{FF2B5EF4-FFF2-40B4-BE49-F238E27FC236}">
                    <a16:creationId xmlns:a16="http://schemas.microsoft.com/office/drawing/2014/main" id="{13F24AA0-5FCB-03C4-4B6A-0269B09AA47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740013" y="1526738"/>
                <a:ext cx="4224392" cy="1209282"/>
              </a:xfrm>
            </p:spPr>
            <p:txBody>
              <a:bodyPr>
                <a:normAutofit/>
              </a:bodyPr>
              <a:lstStyle/>
              <a:p>
                <a:r>
                  <a:rPr lang="fr-FR" dirty="0"/>
                  <a:t>Thermo-optic phase </a:t>
                </a:r>
                <a:r>
                  <a:rPr lang="fr-FR" dirty="0" err="1"/>
                  <a:t>shifters</a:t>
                </a:r>
                <a:endParaRPr lang="fr-FR" dirty="0"/>
              </a:p>
              <a:p>
                <a14:m>
                  <m:oMath xmlns:m="http://schemas.openxmlformats.org/officeDocument/2006/math">
                    <m:r>
                      <a:rPr lang="fr-FR" i="1" dirty="0" smtClean="0">
                        <a:latin typeface="Cambria Math" panose="02040503050406030204" pitchFamily="18" charset="0"/>
                      </a:rPr>
                      <m:t>0.6</m:t>
                    </m:r>
                  </m:oMath>
                </a14:m>
                <a:r>
                  <a:rPr lang="fr-FR" dirty="0"/>
                  <a:t>W for </a:t>
                </a:r>
                <a14:m>
                  <m:oMath xmlns:m="http://schemas.openxmlformats.org/officeDocument/2006/math">
                    <m:r>
                      <a:rPr lang="fr-FR" b="0" i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fr-FR" dirty="0"/>
                  <a:t> phase shift</a:t>
                </a:r>
              </a:p>
              <a:p>
                <a14:m>
                  <m:oMath xmlns:m="http://schemas.openxmlformats.org/officeDocument/2006/math">
                    <m:r>
                      <a:rPr lang="fr-FR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fr-FR" dirty="0"/>
                  <a:t>ms time </a:t>
                </a:r>
                <a:r>
                  <a:rPr lang="fr-FR" dirty="0" err="1"/>
                  <a:t>response</a:t>
                </a:r>
                <a:endParaRPr lang="fr-FR" dirty="0"/>
              </a:p>
            </p:txBody>
          </p:sp>
        </mc:Choice>
        <mc:Fallback xmlns="">
          <p:sp>
            <p:nvSpPr>
              <p:cNvPr id="10" name="Espace réservé du contenu 2">
                <a:extLst>
                  <a:ext uri="{FF2B5EF4-FFF2-40B4-BE49-F238E27FC236}">
                    <a16:creationId xmlns:a16="http://schemas.microsoft.com/office/drawing/2014/main" id="{13F24AA0-5FCB-03C4-4B6A-0269B09AA4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740013" y="1526738"/>
                <a:ext cx="4224392" cy="1209282"/>
              </a:xfrm>
              <a:blipFill>
                <a:blip r:embed="rId4"/>
                <a:stretch>
                  <a:fillRect l="-1301" t="-4523" b="-552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Image 11">
            <a:extLst>
              <a:ext uri="{FF2B5EF4-FFF2-40B4-BE49-F238E27FC236}">
                <a16:creationId xmlns:a16="http://schemas.microsoft.com/office/drawing/2014/main" id="{662ABDC4-177D-8FCB-8489-27B942CA08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626" y="1436076"/>
            <a:ext cx="3200307" cy="1355354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FCDDD8D0-0302-68DF-0AE6-40E9CF4C7F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42311" y="598911"/>
            <a:ext cx="4132077" cy="998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409745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0719CE-882D-B812-D723-29C9F0DB2F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842D270-1095-C6F7-560E-DCCB2527CD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Two</a:t>
            </a:r>
            <a:r>
              <a:rPr lang="fr-FR" dirty="0"/>
              <a:t> calibration </a:t>
            </a:r>
            <a:r>
              <a:rPr lang="fr-FR" dirty="0" err="1"/>
              <a:t>approaches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88403D5-74FF-054E-0073-01EDBE048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D363A-B46D-432E-B45D-2468511ED4C9}" type="slidenum">
              <a:rPr lang="fr-FR" sz="1600" smtClean="0"/>
              <a:t>7</a:t>
            </a:fld>
            <a:endParaRPr lang="fr-FR" sz="1600" dirty="0"/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B5A5DF33-7AED-5BB7-7926-2DF3566F174B}"/>
              </a:ext>
            </a:extLst>
          </p:cNvPr>
          <p:cNvSpPr/>
          <p:nvPr/>
        </p:nvSpPr>
        <p:spPr>
          <a:xfrm>
            <a:off x="415094" y="1416573"/>
            <a:ext cx="3403371" cy="1394360"/>
          </a:xfrm>
          <a:prstGeom prst="roundRect">
            <a:avLst>
              <a:gd name="adj" fmla="val 22441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endParaRPr lang="en-US" dirty="0">
              <a:noFill/>
              <a:latin typeface="Ubuntu" panose="020B0504030602030204" pitchFamily="34" charset="0"/>
              <a:cs typeface="Cavolini" panose="03000502040302020204" pitchFamily="66" charset="0"/>
            </a:endParaRPr>
          </a:p>
        </p:txBody>
      </p:sp>
      <p:sp>
        <p:nvSpPr>
          <p:cNvPr id="7" name="Rectangle : coins arrondis 4">
            <a:extLst>
              <a:ext uri="{FF2B5EF4-FFF2-40B4-BE49-F238E27FC236}">
                <a16:creationId xmlns:a16="http://schemas.microsoft.com/office/drawing/2014/main" id="{6FECAC71-2DFF-9CA6-935D-2D3FF679B998}"/>
              </a:ext>
            </a:extLst>
          </p:cNvPr>
          <p:cNvSpPr/>
          <p:nvPr/>
        </p:nvSpPr>
        <p:spPr>
          <a:xfrm>
            <a:off x="31113" y="6534660"/>
            <a:ext cx="4857032" cy="281552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Ubuntu" panose="020B0504030602030204" pitchFamily="34" charset="0"/>
              </a:rPr>
              <a:t>Vincent Foriel – LIFE 2025</a:t>
            </a:r>
            <a:endParaRPr lang="fr-FR" sz="1400" dirty="0">
              <a:solidFill>
                <a:schemeClr val="bg1">
                  <a:lumMod val="50000"/>
                </a:schemeClr>
              </a:solidFill>
              <a:latin typeface="Ubuntu" panose="020B0504030602030204" pitchFamily="34" charset="0"/>
            </a:endParaRPr>
          </a:p>
        </p:txBody>
      </p:sp>
      <p:sp>
        <p:nvSpPr>
          <p:cNvPr id="9" name="Espace réservé du contenu 2">
            <a:extLst>
              <a:ext uri="{FF2B5EF4-FFF2-40B4-BE49-F238E27FC236}">
                <a16:creationId xmlns:a16="http://schemas.microsoft.com/office/drawing/2014/main" id="{12EBDBA9-CEFB-1F31-187D-14640B62092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6760" y="1732476"/>
            <a:ext cx="4281153" cy="4446911"/>
          </a:xfrm>
        </p:spPr>
        <p:txBody>
          <a:bodyPr anchor="t">
            <a:normAutofit lnSpcReduction="10000"/>
          </a:bodyPr>
          <a:lstStyle/>
          <a:p>
            <a:pPr marL="0" indent="0" algn="ctr">
              <a:buNone/>
            </a:pPr>
            <a:r>
              <a:rPr lang="fr-FR" sz="2800" b="1" dirty="0"/>
              <a:t>Trial &amp; </a:t>
            </a:r>
            <a:r>
              <a:rPr lang="fr-FR" sz="2800" b="1" dirty="0" err="1"/>
              <a:t>Error</a:t>
            </a:r>
            <a:endParaRPr lang="fr-FR" sz="2800" b="1" dirty="0"/>
          </a:p>
          <a:p>
            <a:pPr marL="0" indent="0" algn="ctr">
              <a:buNone/>
            </a:pPr>
            <a:endParaRPr lang="fr-FR" b="1" dirty="0"/>
          </a:p>
          <a:p>
            <a:pPr marL="0" indent="0" algn="ctr">
              <a:buNone/>
            </a:pPr>
            <a:r>
              <a:rPr lang="fr-FR" dirty="0" err="1"/>
              <a:t>Add</a:t>
            </a:r>
            <a:r>
              <a:rPr lang="fr-FR" dirty="0"/>
              <a:t> a shift </a:t>
            </a:r>
            <a:r>
              <a:rPr lang="fr-FR" dirty="0" err="1"/>
              <a:t>somewhere</a:t>
            </a: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Look at the output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Is it better?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Yes: Keep it          No: Reject it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Repeat</a:t>
            </a:r>
            <a:endParaRPr lang="fr-FR" dirty="0"/>
          </a:p>
        </p:txBody>
      </p:sp>
      <p:grpSp>
        <p:nvGrpSpPr>
          <p:cNvPr id="33" name="Groupe 32">
            <a:extLst>
              <a:ext uri="{FF2B5EF4-FFF2-40B4-BE49-F238E27FC236}">
                <a16:creationId xmlns:a16="http://schemas.microsoft.com/office/drawing/2014/main" id="{CBB1EA5C-491C-1228-AE56-7986E64BF64A}"/>
              </a:ext>
            </a:extLst>
          </p:cNvPr>
          <p:cNvGrpSpPr/>
          <p:nvPr/>
        </p:nvGrpSpPr>
        <p:grpSpPr>
          <a:xfrm>
            <a:off x="5359171" y="3016251"/>
            <a:ext cx="6456069" cy="1539809"/>
            <a:chOff x="4504081" y="3828609"/>
            <a:chExt cx="7008027" cy="1671454"/>
          </a:xfrm>
        </p:grpSpPr>
        <p:pic>
          <p:nvPicPr>
            <p:cNvPr id="22" name="Image 21" descr="Une image contenant diagramme, ligne, capture d’écran, Tracé&#10;&#10;Le contenu généré par l’IA peut être incorrect.">
              <a:extLst>
                <a:ext uri="{FF2B5EF4-FFF2-40B4-BE49-F238E27FC236}">
                  <a16:creationId xmlns:a16="http://schemas.microsoft.com/office/drawing/2014/main" id="{2272197E-F7B4-2AD3-4383-7600DF86C4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4081" y="3828609"/>
              <a:ext cx="6920176" cy="1239737"/>
            </a:xfrm>
            <a:prstGeom prst="rect">
              <a:avLst/>
            </a:prstGeom>
          </p:spPr>
        </p:pic>
        <p:sp>
          <p:nvSpPr>
            <p:cNvPr id="23" name="Rectangle: Rounded Corners 67">
              <a:extLst>
                <a:ext uri="{FF2B5EF4-FFF2-40B4-BE49-F238E27FC236}">
                  <a16:creationId xmlns:a16="http://schemas.microsoft.com/office/drawing/2014/main" id="{796EF726-3B88-8212-663A-6CCEC3187114}"/>
                </a:ext>
              </a:extLst>
            </p:cNvPr>
            <p:cNvSpPr/>
            <p:nvPr/>
          </p:nvSpPr>
          <p:spPr>
            <a:xfrm>
              <a:off x="5277306" y="4393672"/>
              <a:ext cx="488465" cy="306793"/>
            </a:xfrm>
            <a:prstGeom prst="roundRect">
              <a:avLst/>
            </a:prstGeom>
            <a:solidFill>
              <a:srgbClr val="FFD966">
                <a:alpha val="50196"/>
              </a:srgbClr>
            </a:solidFill>
            <a:ln>
              <a:solidFill>
                <a:srgbClr val="FFD96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4" name="Group 33">
              <a:extLst>
                <a:ext uri="{FF2B5EF4-FFF2-40B4-BE49-F238E27FC236}">
                  <a16:creationId xmlns:a16="http://schemas.microsoft.com/office/drawing/2014/main" id="{EC2E6326-D0F4-7283-87DE-0086A5FD16D8}"/>
                </a:ext>
              </a:extLst>
            </p:cNvPr>
            <p:cNvGrpSpPr/>
            <p:nvPr/>
          </p:nvGrpSpPr>
          <p:grpSpPr>
            <a:xfrm>
              <a:off x="9169360" y="4260326"/>
              <a:ext cx="1816338" cy="856547"/>
              <a:chOff x="3180099" y="2635335"/>
              <a:chExt cx="1816338" cy="856547"/>
            </a:xfrm>
          </p:grpSpPr>
          <p:grpSp>
            <p:nvGrpSpPr>
              <p:cNvPr id="26" name="Group 34">
                <a:extLst>
                  <a:ext uri="{FF2B5EF4-FFF2-40B4-BE49-F238E27FC236}">
                    <a16:creationId xmlns:a16="http://schemas.microsoft.com/office/drawing/2014/main" id="{EDAA595B-E513-962F-DC96-B5B71B4E1A54}"/>
                  </a:ext>
                </a:extLst>
              </p:cNvPr>
              <p:cNvGrpSpPr/>
              <p:nvPr/>
            </p:nvGrpSpPr>
            <p:grpSpPr>
              <a:xfrm>
                <a:off x="3590934" y="2635335"/>
                <a:ext cx="1076867" cy="856547"/>
                <a:chOff x="3680812" y="1818875"/>
                <a:chExt cx="1076867" cy="856547"/>
              </a:xfrm>
            </p:grpSpPr>
            <p:pic>
              <p:nvPicPr>
                <p:cNvPr id="28" name="Picture 13">
                  <a:extLst>
                    <a:ext uri="{FF2B5EF4-FFF2-40B4-BE49-F238E27FC236}">
                      <a16:creationId xmlns:a16="http://schemas.microsoft.com/office/drawing/2014/main" id="{FA74D4EA-5E00-E3C5-DA7C-112A9FC911F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680812" y="1818875"/>
                  <a:ext cx="851761" cy="856547"/>
                </a:xfrm>
                <a:prstGeom prst="rect">
                  <a:avLst/>
                </a:prstGeom>
              </p:spPr>
            </p:pic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9" name="TextBox 32">
                      <a:extLst>
                        <a:ext uri="{FF2B5EF4-FFF2-40B4-BE49-F238E27FC236}">
                          <a16:creationId xmlns:a16="http://schemas.microsoft.com/office/drawing/2014/main" id="{6A20FFCA-CF93-8A73-FA88-530882024DE7}"/>
                        </a:ext>
                      </a:extLst>
                    </p:cNvPr>
                    <p:cNvSpPr txBox="1"/>
                    <p:nvPr/>
                  </p:nvSpPr>
                  <p:spPr>
                    <a:xfrm rot="20089021">
                      <a:off x="3998768" y="1840809"/>
                      <a:ext cx="758911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fr-FR" sz="1200" b="0" i="1" smtClean="0">
                                    <a:solidFill>
                                      <a:schemeClr val="tx2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1200" b="0" i="1" smtClean="0">
                                    <a:solidFill>
                                      <a:schemeClr val="tx2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</m:e>
                              <m:sub>
                                <m:r>
                                  <a:rPr lang="fr-FR" sz="1200" b="0" i="1" smtClean="0">
                                    <a:solidFill>
                                      <a:schemeClr val="tx2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fr-FR" sz="1200" b="0" i="1" smtClean="0">
                                <a:solidFill>
                                  <a:schemeClr val="tx2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fr-FR" sz="1200" b="0" i="1" smtClean="0">
                                <a:solidFill>
                                  <a:schemeClr val="tx2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oMath>
                        </m:oMathPara>
                      </a14:m>
                      <a:endParaRPr lang="fr-FR" sz="1200" b="0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33" name="TextBox 32">
                      <a:extLst>
                        <a:ext uri="{FF2B5EF4-FFF2-40B4-BE49-F238E27FC236}">
                          <a16:creationId xmlns:a16="http://schemas.microsoft.com/office/drawing/2014/main" id="{3F283085-CAF8-291A-3052-2784AA971698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20089021">
                      <a:off x="3998768" y="1840809"/>
                      <a:ext cx="758911" cy="276999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Espace réservé du contenu 2">
                    <a:extLst>
                      <a:ext uri="{FF2B5EF4-FFF2-40B4-BE49-F238E27FC236}">
                        <a16:creationId xmlns:a16="http://schemas.microsoft.com/office/drawing/2014/main" id="{C09DBF9C-0538-511F-448C-E39823B05ECB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3180099" y="2812751"/>
                    <a:ext cx="1816338" cy="679131"/>
                  </a:xfrm>
                  <a:prstGeom prst="rect">
                    <a:avLst/>
                  </a:prstGeom>
                </p:spPr>
                <p:txBody>
                  <a:bodyPr vert="horz" lIns="91440" tIns="45720" rIns="91440" bIns="45720" rtlCol="0">
                    <a:normAutofit/>
                  </a:bodyPr>
                  <a:lstStyle>
                    <a:lvl1pPr marL="2286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1000"/>
                      </a:spcBef>
                      <a:buFont typeface="Arial" panose="020B0604020202020204" pitchFamily="34" charset="0"/>
                      <a:buChar char="•"/>
                      <a:defRPr sz="2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6858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143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6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6002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4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0574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5146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9718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429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8862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indent="0">
                      <a:buNone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|           |</m:t>
                              </m:r>
                            </m:e>
                            <m:sup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oMath>
                      </m:oMathPara>
                    </a14:m>
                    <a:endParaRPr lang="fr-FR" sz="2400" dirty="0"/>
                  </a:p>
                </p:txBody>
              </p:sp>
            </mc:Choice>
            <mc:Fallback xmlns="">
              <p:sp>
                <p:nvSpPr>
                  <p:cNvPr id="4" name="Espace réservé du contenu 2">
                    <a:extLst>
                      <a:ext uri="{FF2B5EF4-FFF2-40B4-BE49-F238E27FC236}">
                        <a16:creationId xmlns:a16="http://schemas.microsoft.com/office/drawing/2014/main" id="{2C0196DC-4386-BAFA-FAD8-6080C7513CE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80099" y="2812751"/>
                    <a:ext cx="1816338" cy="679131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37">
                  <a:extLst>
                    <a:ext uri="{FF2B5EF4-FFF2-40B4-BE49-F238E27FC236}">
                      <a16:creationId xmlns:a16="http://schemas.microsoft.com/office/drawing/2014/main" id="{A067969D-C1AF-0379-8ADD-EE945F26830F}"/>
                    </a:ext>
                  </a:extLst>
                </p:cNvPr>
                <p:cNvSpPr txBox="1"/>
                <p:nvPr/>
              </p:nvSpPr>
              <p:spPr>
                <a:xfrm>
                  <a:off x="8521182" y="5035192"/>
                  <a:ext cx="2990926" cy="46487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fr-FR" b="0" i="1" smtClean="0">
                                <a:solidFill>
                                  <a:schemeClr val="accent5"/>
                                </a:solidFill>
                                <a:effectLst>
                                  <a:outerShdw blurRad="12700" dist="12700" dir="5400000" algn="ctr" rotWithShape="0">
                                    <a:schemeClr val="tx1"/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fr-FR" b="0" i="1" smtClean="0">
                                    <a:effectLst>
                                      <a:outerShdw blurRad="12700" dist="12700" dir="5400000" algn="ctr" rotWithShape="0">
                                        <a:schemeClr val="tx1"/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fr-FR" i="1" smtClean="0">
                                    <a:solidFill>
                                      <a:srgbClr val="FFD966"/>
                                    </a:solidFill>
                                    <a:effectLst>
                                      <a:outerShdw blurRad="12700" dist="12700" dir="5400000" algn="ctr" rotWithShape="0">
                                        <a:schemeClr val="tx1"/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sSup>
                                  <m:sSupPr>
                                    <m:ctrlPr>
                                      <a:rPr lang="fr-FR" b="0" i="1" smtClean="0">
                                        <a:solidFill>
                                          <a:srgbClr val="FFD966"/>
                                        </a:solidFill>
                                        <a:effectLst>
                                          <a:outerShdw blurRad="12700" dist="12700" dir="5400000" algn="ctr" rotWithShape="0">
                                            <a:schemeClr val="tx1"/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FR" b="0" i="1" smtClean="0">
                                        <a:solidFill>
                                          <a:srgbClr val="FFD966"/>
                                        </a:solidFill>
                                        <a:effectLst>
                                          <a:outerShdw blurRad="12700" dist="12700" dir="5400000" algn="ctr" rotWithShape="0">
                                            <a:schemeClr val="tx1"/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fr-FR" b="0" i="1" smtClean="0">
                                        <a:solidFill>
                                          <a:srgbClr val="FFD966"/>
                                        </a:solidFill>
                                        <a:effectLst>
                                          <a:outerShdw blurRad="12700" dist="12700" dir="5400000" algn="ctr" rotWithShape="0">
                                            <a:schemeClr val="tx1"/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sSub>
                                      <m:sSubPr>
                                        <m:ctrlPr>
                                          <a:rPr lang="fr-FR" b="0" i="1" smtClean="0">
                                            <a:solidFill>
                                              <a:srgbClr val="FFD966"/>
                                            </a:solidFill>
                                            <a:effectLst>
                                              <a:outerShdw blurRad="12700" dist="12700" dir="5400000" algn="ctr" rotWithShape="0">
                                                <a:schemeClr val="tx1"/>
                                              </a:outerShdw>
                                            </a:effectLst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b="0" i="1" smtClean="0">
                                            <a:solidFill>
                                              <a:srgbClr val="FFD966"/>
                                            </a:solidFill>
                                            <a:effectLst>
                                              <a:outerShdw blurRad="12700" dist="12700" dir="5400000" algn="ctr" rotWithShape="0">
                                                <a:schemeClr val="tx1"/>
                                              </a:outerShdw>
                                            </a:effectLst>
                                            <a:latin typeface="Cambria Math" panose="02040503050406030204" pitchFamily="18" charset="0"/>
                                          </a:rPr>
                                          <m:t>𝜙</m:t>
                                        </m:r>
                                      </m:e>
                                      <m:sub>
                                        <m:r>
                                          <a:rPr lang="fr-FR" b="0" i="1" smtClean="0">
                                            <a:solidFill>
                                              <a:srgbClr val="FFD966"/>
                                            </a:solidFill>
                                            <a:effectLst>
                                              <a:outerShdw blurRad="12700" dist="12700" dir="5400000" algn="ctr" rotWithShape="0">
                                                <a:schemeClr val="tx1"/>
                                              </a:outerShdw>
                                            </a:effectLst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sup>
                                </m:sSup>
                                <m:r>
                                  <a:rPr lang="fr-FR" i="1">
                                    <a:effectLst>
                                      <a:outerShdw blurRad="12700" dist="12700" dir="5400000" algn="ctr" rotWithShape="0">
                                        <a:schemeClr val="tx1"/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fr-FR" i="1" smtClean="0">
                                    <a:solidFill>
                                      <a:srgbClr val="97D077"/>
                                    </a:solidFill>
                                    <a:effectLst>
                                      <a:outerShdw blurRad="12700" dist="12700" dir="5400000" algn="ctr" rotWithShape="0">
                                        <a:schemeClr val="tx1"/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sSup>
                                  <m:sSupPr>
                                    <m:ctrlPr>
                                      <a:rPr lang="fr-FR" b="0" i="1" smtClean="0">
                                        <a:solidFill>
                                          <a:srgbClr val="97D077"/>
                                        </a:solidFill>
                                        <a:effectLst>
                                          <a:outerShdw blurRad="12700" dist="12700" dir="5400000" algn="ctr" rotWithShape="0">
                                            <a:schemeClr val="tx1"/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FR" b="0" i="1" smtClean="0">
                                        <a:solidFill>
                                          <a:srgbClr val="97D077"/>
                                        </a:solidFill>
                                        <a:effectLst>
                                          <a:outerShdw blurRad="12700" dist="12700" dir="5400000" algn="ctr" rotWithShape="0">
                                            <a:schemeClr val="tx1"/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fr-FR" b="0" i="1" smtClean="0">
                                        <a:solidFill>
                                          <a:srgbClr val="97D077"/>
                                        </a:solidFill>
                                        <a:effectLst>
                                          <a:outerShdw blurRad="12700" dist="12700" dir="5400000" algn="ctr" rotWithShape="0">
                                            <a:schemeClr val="tx1"/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d>
                                      <m:dPr>
                                        <m:ctrlPr>
                                          <a:rPr lang="fr-FR" i="1">
                                            <a:solidFill>
                                              <a:srgbClr val="97D077"/>
                                            </a:solidFill>
                                            <a:effectLst>
                                              <a:outerShdw blurRad="12700" dist="12700" dir="5400000" algn="ctr" rotWithShape="0">
                                                <a:schemeClr val="tx1"/>
                                              </a:outerShdw>
                                            </a:effectLst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fr-FR" i="1">
                                                <a:solidFill>
                                                  <a:srgbClr val="FFD966"/>
                                                </a:solidFill>
                                                <a:effectLst>
                                                  <a:outerShdw blurRad="12700" dist="12700" dir="5400000" algn="ctr" rotWithShape="0">
                                                    <a:schemeClr val="tx1"/>
                                                  </a:outerShdw>
                                                </a:effectLst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fr-FR" i="1">
                                                <a:solidFill>
                                                  <a:srgbClr val="FFD966"/>
                                                </a:solidFill>
                                                <a:effectLst>
                                                  <a:outerShdw blurRad="12700" dist="12700" dir="5400000" algn="ctr" rotWithShape="0">
                                                    <a:schemeClr val="tx1"/>
                                                  </a:outerShdw>
                                                </a:effectLst>
                                                <a:latin typeface="Cambria Math" panose="02040503050406030204" pitchFamily="18" charset="0"/>
                                              </a:rPr>
                                              <m:t>𝜙</m:t>
                                            </m:r>
                                          </m:e>
                                          <m:sub>
                                            <m:r>
                                              <a:rPr lang="fr-FR" i="1">
                                                <a:solidFill>
                                                  <a:srgbClr val="FFD966"/>
                                                </a:solidFill>
                                                <a:effectLst>
                                                  <a:outerShdw blurRad="12700" dist="12700" dir="5400000" algn="ctr" rotWithShape="0">
                                                    <a:schemeClr val="tx1"/>
                                                  </a:outerShdw>
                                                </a:effectLst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r>
                                          <a:rPr lang="fr-FR" i="1">
                                            <a:solidFill>
                                              <a:srgbClr val="97D077"/>
                                            </a:solidFill>
                                            <a:effectLst>
                                              <a:outerShdw blurRad="12700" dist="12700" dir="5400000" algn="ctr" rotWithShape="0">
                                                <a:schemeClr val="tx1"/>
                                              </a:outerShdw>
                                            </a:effectLst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sSub>
                                          <m:sSubPr>
                                            <m:ctrlPr>
                                              <a:rPr lang="fr-FR" b="0" i="1" smtClean="0">
                                                <a:solidFill>
                                                  <a:srgbClr val="97D077"/>
                                                </a:solidFill>
                                                <a:effectLst>
                                                  <a:outerShdw blurRad="12700" dist="12700" dir="5400000" algn="ctr" rotWithShape="0">
                                                    <a:schemeClr val="tx1"/>
                                                  </a:outerShdw>
                                                </a:effectLst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fr-FR" b="0" i="1" smtClean="0">
                                                <a:solidFill>
                                                  <a:srgbClr val="97D077"/>
                                                </a:solidFill>
                                                <a:effectLst>
                                                  <a:outerShdw blurRad="12700" dist="12700" dir="5400000" algn="ctr" rotWithShape="0">
                                                    <a:schemeClr val="tx1"/>
                                                  </a:outerShdw>
                                                </a:effectLst>
                                                <a:latin typeface="Cambria Math" panose="02040503050406030204" pitchFamily="18" charset="0"/>
                                              </a:rPr>
                                              <m:t>𝜑</m:t>
                                            </m:r>
                                          </m:e>
                                          <m:sub>
                                            <m:r>
                                              <a:rPr lang="fr-FR" b="0" i="1" smtClean="0">
                                                <a:solidFill>
                                                  <a:srgbClr val="97D077"/>
                                                </a:solidFill>
                                                <a:effectLst>
                                                  <a:outerShdw blurRad="12700" dist="12700" dir="5400000" algn="ctr" rotWithShape="0">
                                                    <a:schemeClr val="tx1"/>
                                                  </a:outerShdw>
                                                </a:effectLst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r>
                                          <a:rPr lang="fr-FR" b="0" i="1" smtClean="0">
                                            <a:solidFill>
                                              <a:srgbClr val="97D077"/>
                                            </a:solidFill>
                                            <a:effectLst>
                                              <a:outerShdw blurRad="12700" dist="12700" dir="5400000" algn="ctr" rotWithShape="0">
                                                <a:schemeClr val="tx1"/>
                                              </a:outerShdw>
                                            </a:effectLst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fr-FR" b="0" i="1" smtClean="0">
                                            <a:solidFill>
                                              <a:srgbClr val="97D077"/>
                                            </a:solidFill>
                                            <a:effectLst>
                                              <a:outerShdw blurRad="12700" dist="12700" dir="5400000" algn="ctr" rotWithShape="0">
                                                <a:schemeClr val="tx1"/>
                                              </a:outerShdw>
                                            </a:effectLst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d>
                          </m:e>
                          <m:sup>
                            <m:r>
                              <a:rPr lang="fr-FR" b="0" i="1" smtClean="0">
                                <a:solidFill>
                                  <a:schemeClr val="tx1"/>
                                </a:solidFill>
                                <a:effectLst>
                                  <a:outerShdw blurRad="12700" dist="12700" dir="5400000" algn="ctr" rotWithShape="0">
                                    <a:schemeClr val="tx1"/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fr-FR" b="0" i="1" smtClean="0">
                            <a:effectLst>
                              <a:outerShdw blurRad="12700" dist="12700" dir="5400000" algn="ctr" rotWithShape="0">
                                <a:schemeClr val="tx1"/>
                              </a:outerShdw>
                            </a:effectLst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0" name="TextBox 37">
                  <a:extLst>
                    <a:ext uri="{FF2B5EF4-FFF2-40B4-BE49-F238E27FC236}">
                      <a16:creationId xmlns:a16="http://schemas.microsoft.com/office/drawing/2014/main" id="{A067969D-C1AF-0379-8ADD-EE945F26830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21182" y="5035192"/>
                  <a:ext cx="2990926" cy="464871"/>
                </a:xfrm>
                <a:prstGeom prst="rect">
                  <a:avLst/>
                </a:prstGeom>
                <a:blipFill>
                  <a:blip r:embed="rId9"/>
                  <a:stretch>
                    <a:fillRect b="-2857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1" name="Rectangle: Rounded Corners 67">
              <a:extLst>
                <a:ext uri="{FF2B5EF4-FFF2-40B4-BE49-F238E27FC236}">
                  <a16:creationId xmlns:a16="http://schemas.microsoft.com/office/drawing/2014/main" id="{F7923D59-FA93-31FC-E3E9-163262563A97}"/>
                </a:ext>
              </a:extLst>
            </p:cNvPr>
            <p:cNvSpPr/>
            <p:nvPr/>
          </p:nvSpPr>
          <p:spPr>
            <a:xfrm>
              <a:off x="6698239" y="4393672"/>
              <a:ext cx="488465" cy="306793"/>
            </a:xfrm>
            <a:prstGeom prst="roundRect">
              <a:avLst/>
            </a:prstGeom>
            <a:solidFill>
              <a:srgbClr val="FF0000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: Rounded Corners 67">
              <a:extLst>
                <a:ext uri="{FF2B5EF4-FFF2-40B4-BE49-F238E27FC236}">
                  <a16:creationId xmlns:a16="http://schemas.microsoft.com/office/drawing/2014/main" id="{E537DA15-9FED-3366-14C4-864BCEA87360}"/>
                </a:ext>
              </a:extLst>
            </p:cNvPr>
            <p:cNvSpPr/>
            <p:nvPr/>
          </p:nvSpPr>
          <p:spPr>
            <a:xfrm>
              <a:off x="5283001" y="4794879"/>
              <a:ext cx="488465" cy="306793"/>
            </a:xfrm>
            <a:prstGeom prst="roundRect">
              <a:avLst/>
            </a:prstGeom>
            <a:solidFill>
              <a:srgbClr val="97D077">
                <a:alpha val="30196"/>
              </a:srgb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4" name="Groupe 53">
            <a:extLst>
              <a:ext uri="{FF2B5EF4-FFF2-40B4-BE49-F238E27FC236}">
                <a16:creationId xmlns:a16="http://schemas.microsoft.com/office/drawing/2014/main" id="{800EE1EB-62E0-9EFE-4A85-97A6B58E72B4}"/>
              </a:ext>
            </a:extLst>
          </p:cNvPr>
          <p:cNvGrpSpPr/>
          <p:nvPr/>
        </p:nvGrpSpPr>
        <p:grpSpPr>
          <a:xfrm>
            <a:off x="1936704" y="2698044"/>
            <a:ext cx="2833476" cy="2991555"/>
            <a:chOff x="1949353" y="2878666"/>
            <a:chExt cx="2833476" cy="2991555"/>
          </a:xfrm>
        </p:grpSpPr>
        <p:cxnSp>
          <p:nvCxnSpPr>
            <p:cNvPr id="35" name="Connecteur droit avec flèche 34">
              <a:extLst>
                <a:ext uri="{FF2B5EF4-FFF2-40B4-BE49-F238E27FC236}">
                  <a16:creationId xmlns:a16="http://schemas.microsoft.com/office/drawing/2014/main" id="{6A8C79C0-7461-14A2-FF38-852C72375A74}"/>
                </a:ext>
              </a:extLst>
            </p:cNvPr>
            <p:cNvCxnSpPr/>
            <p:nvPr/>
          </p:nvCxnSpPr>
          <p:spPr>
            <a:xfrm>
              <a:off x="2459865" y="3097369"/>
              <a:ext cx="0" cy="331631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Connecteur droit avec flèche 35">
              <a:extLst>
                <a:ext uri="{FF2B5EF4-FFF2-40B4-BE49-F238E27FC236}">
                  <a16:creationId xmlns:a16="http://schemas.microsoft.com/office/drawing/2014/main" id="{F9033C3B-A98E-FB38-5F26-B425A8B797EE}"/>
                </a:ext>
              </a:extLst>
            </p:cNvPr>
            <p:cNvCxnSpPr/>
            <p:nvPr/>
          </p:nvCxnSpPr>
          <p:spPr>
            <a:xfrm>
              <a:off x="2459865" y="3857089"/>
              <a:ext cx="0" cy="331631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Connecteur droit avec flèche 36">
              <a:extLst>
                <a:ext uri="{FF2B5EF4-FFF2-40B4-BE49-F238E27FC236}">
                  <a16:creationId xmlns:a16="http://schemas.microsoft.com/office/drawing/2014/main" id="{E9605212-7E08-9C93-0198-D30736522F2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49353" y="4589295"/>
              <a:ext cx="332414" cy="35269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Connecteur droit avec flèche 39">
              <a:extLst>
                <a:ext uri="{FF2B5EF4-FFF2-40B4-BE49-F238E27FC236}">
                  <a16:creationId xmlns:a16="http://schemas.microsoft.com/office/drawing/2014/main" id="{437C0D08-C041-692D-BB9E-3224DE0211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39683" y="5331017"/>
              <a:ext cx="344817" cy="36288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Connecteur droit avec flèche 40">
              <a:extLst>
                <a:ext uri="{FF2B5EF4-FFF2-40B4-BE49-F238E27FC236}">
                  <a16:creationId xmlns:a16="http://schemas.microsoft.com/office/drawing/2014/main" id="{03B92444-A2F0-1E51-AFEC-A047CF47D7D5}"/>
                </a:ext>
              </a:extLst>
            </p:cNvPr>
            <p:cNvCxnSpPr>
              <a:cxnSpLocks/>
            </p:cNvCxnSpPr>
            <p:nvPr/>
          </p:nvCxnSpPr>
          <p:spPr>
            <a:xfrm>
              <a:off x="1979405" y="5331017"/>
              <a:ext cx="274747" cy="362886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Connecteur droit avec flèche 43">
              <a:extLst>
                <a:ext uri="{FF2B5EF4-FFF2-40B4-BE49-F238E27FC236}">
                  <a16:creationId xmlns:a16="http://schemas.microsoft.com/office/drawing/2014/main" id="{78AC2064-E7F4-0ECE-554A-B4DB2DFC4512}"/>
                </a:ext>
              </a:extLst>
            </p:cNvPr>
            <p:cNvCxnSpPr>
              <a:cxnSpLocks/>
            </p:cNvCxnSpPr>
            <p:nvPr/>
          </p:nvCxnSpPr>
          <p:spPr>
            <a:xfrm>
              <a:off x="2639683" y="4589295"/>
              <a:ext cx="304799" cy="342756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52" name="Flèche : courbe vers la gauche 51">
              <a:extLst>
                <a:ext uri="{FF2B5EF4-FFF2-40B4-BE49-F238E27FC236}">
                  <a16:creationId xmlns:a16="http://schemas.microsoft.com/office/drawing/2014/main" id="{247A37CF-B5D2-41D6-1B50-D269833330A8}"/>
                </a:ext>
              </a:extLst>
            </p:cNvPr>
            <p:cNvSpPr/>
            <p:nvPr/>
          </p:nvSpPr>
          <p:spPr>
            <a:xfrm flipV="1">
              <a:off x="3934179" y="2878666"/>
              <a:ext cx="848650" cy="2991555"/>
            </a:xfrm>
            <a:prstGeom prst="curvedLeftArrow">
              <a:avLst>
                <a:gd name="adj1" fmla="val 0"/>
                <a:gd name="adj2" fmla="val 7758"/>
                <a:gd name="adj3" fmla="val 7707"/>
              </a:avLst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</p:grpSp>
      <p:sp>
        <p:nvSpPr>
          <p:cNvPr id="53" name="Espace réservé du contenu 2">
            <a:extLst>
              <a:ext uri="{FF2B5EF4-FFF2-40B4-BE49-F238E27FC236}">
                <a16:creationId xmlns:a16="http://schemas.microsoft.com/office/drawing/2014/main" id="{9A8D4F16-8C9B-C1C5-DC84-18F8143B989D}"/>
              </a:ext>
            </a:extLst>
          </p:cNvPr>
          <p:cNvSpPr txBox="1">
            <a:spLocks/>
          </p:cNvSpPr>
          <p:nvPr/>
        </p:nvSpPr>
        <p:spPr>
          <a:xfrm>
            <a:off x="6071496" y="1690688"/>
            <a:ext cx="5221882" cy="4446911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sz="2800" b="1" dirty="0"/>
              <a:t>Obstruction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fr-FR" dirty="0"/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fr-FR" dirty="0" err="1"/>
              <a:t>Isolate</a:t>
            </a:r>
            <a:r>
              <a:rPr lang="fr-FR" dirty="0"/>
              <a:t> one MMI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fr-FR" dirty="0"/>
          </a:p>
          <a:p>
            <a:pPr marL="0" indent="0" algn="ctr">
              <a:buFont typeface="Arial" panose="020B0604020202020204" pitchFamily="34" charset="0"/>
              <a:buNone/>
            </a:pPr>
            <a:endParaRPr lang="fr-FR" dirty="0"/>
          </a:p>
          <a:p>
            <a:pPr marL="0" indent="0" algn="ctr">
              <a:buFont typeface="Arial" panose="020B0604020202020204" pitchFamily="34" charset="0"/>
              <a:buNone/>
            </a:pPr>
            <a:endParaRPr lang="fr-FR" dirty="0"/>
          </a:p>
          <a:p>
            <a:pPr marL="0" indent="0" algn="ctr">
              <a:buFont typeface="Arial" panose="020B0604020202020204" pitchFamily="34" charset="0"/>
              <a:buNone/>
            </a:pPr>
            <a:endParaRPr lang="fr-FR" dirty="0"/>
          </a:p>
          <a:p>
            <a:pPr marL="0" indent="0" algn="ctr">
              <a:buFont typeface="Arial" panose="020B0604020202020204" pitchFamily="34" charset="0"/>
              <a:buNone/>
            </a:pPr>
            <a:endParaRPr lang="fr-FR" dirty="0"/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fr-FR" dirty="0" err="1"/>
              <a:t>Tweak</a:t>
            </a:r>
            <a:r>
              <a:rPr lang="fr-FR" dirty="0"/>
              <a:t> input relative phase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fr-FR" dirty="0" err="1"/>
              <a:t>Deduce</a:t>
            </a:r>
            <a:r>
              <a:rPr lang="fr-FR" dirty="0"/>
              <a:t> right shift </a:t>
            </a:r>
            <a:r>
              <a:rPr lang="fr-FR" dirty="0" err="1"/>
              <a:t>from</a:t>
            </a:r>
            <a:r>
              <a:rPr lang="fr-FR" dirty="0"/>
              <a:t> output </a:t>
            </a:r>
            <a:r>
              <a:rPr lang="fr-FR" dirty="0" err="1"/>
              <a:t>response</a:t>
            </a:r>
            <a:endParaRPr lang="fr-FR" dirty="0"/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fr-FR" dirty="0"/>
              <a:t>Do </a:t>
            </a:r>
            <a:r>
              <a:rPr lang="fr-FR" dirty="0" err="1"/>
              <a:t>it</a:t>
            </a:r>
            <a:r>
              <a:rPr lang="fr-FR" dirty="0"/>
              <a:t> for all MMI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fr-FR" dirty="0"/>
          </a:p>
        </p:txBody>
      </p:sp>
      <p:cxnSp>
        <p:nvCxnSpPr>
          <p:cNvPr id="56" name="Connecteur droit 55">
            <a:extLst>
              <a:ext uri="{FF2B5EF4-FFF2-40B4-BE49-F238E27FC236}">
                <a16:creationId xmlns:a16="http://schemas.microsoft.com/office/drawing/2014/main" id="{45DB0293-D582-5F85-55C7-4C567AABB15B}"/>
              </a:ext>
            </a:extLst>
          </p:cNvPr>
          <p:cNvCxnSpPr/>
          <p:nvPr/>
        </p:nvCxnSpPr>
        <p:spPr>
          <a:xfrm>
            <a:off x="5096933" y="2065867"/>
            <a:ext cx="0" cy="3787422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6885952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>
            <a:extLst>
              <a:ext uri="{FF2B5EF4-FFF2-40B4-BE49-F238E27FC236}">
                <a16:creationId xmlns:a16="http://schemas.microsoft.com/office/drawing/2014/main" id="{02437B4C-3374-DC1E-7094-B12A0C1BF8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7132" y="2532007"/>
            <a:ext cx="6156198" cy="3133515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7ED48858-DB9F-2C6E-08B3-BD56630AB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Comparison</a:t>
            </a:r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7F97B5F9-C41B-1F5B-7531-FF052D3AD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D363A-B46D-432E-B45D-2468511ED4C9}" type="slidenum">
              <a:rPr lang="fr-FR" sz="1400" smtClean="0"/>
              <a:t>8</a:t>
            </a:fld>
            <a:endParaRPr lang="fr-FR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6A7B09D-CD93-E3F0-F229-3CD1D6C63B34}"/>
              </a:ext>
            </a:extLst>
          </p:cNvPr>
          <p:cNvGrpSpPr/>
          <p:nvPr/>
        </p:nvGrpSpPr>
        <p:grpSpPr>
          <a:xfrm>
            <a:off x="552223" y="2418510"/>
            <a:ext cx="3814812" cy="3304753"/>
            <a:chOff x="7348489" y="2291198"/>
            <a:chExt cx="3814812" cy="3304753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A47FC91-1160-8CC9-3F73-B33ADFBF85AA}"/>
                </a:ext>
              </a:extLst>
            </p:cNvPr>
            <p:cNvGrpSpPr/>
            <p:nvPr/>
          </p:nvGrpSpPr>
          <p:grpSpPr>
            <a:xfrm>
              <a:off x="7348489" y="2291198"/>
              <a:ext cx="3814812" cy="3304753"/>
              <a:chOff x="7348489" y="2291198"/>
              <a:chExt cx="3814812" cy="3304753"/>
            </a:xfrm>
          </p:grpSpPr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F862D727-3AC7-590E-1786-91D2F48BA68F}"/>
                  </a:ext>
                </a:extLst>
              </p:cNvPr>
              <p:cNvGrpSpPr/>
              <p:nvPr/>
            </p:nvGrpSpPr>
            <p:grpSpPr>
              <a:xfrm>
                <a:off x="7348489" y="2291198"/>
                <a:ext cx="3814812" cy="3304753"/>
                <a:chOff x="7092438" y="1896873"/>
                <a:chExt cx="4690585" cy="4063431"/>
              </a:xfrm>
            </p:grpSpPr>
            <p:pic>
              <p:nvPicPr>
                <p:cNvPr id="26" name="Image 25">
                  <a:extLst>
                    <a:ext uri="{FF2B5EF4-FFF2-40B4-BE49-F238E27FC236}">
                      <a16:creationId xmlns:a16="http://schemas.microsoft.com/office/drawing/2014/main" id="{F199F449-A898-973F-6C23-DC6B9CA642C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092438" y="1896873"/>
                  <a:ext cx="4690585" cy="4063431"/>
                </a:xfrm>
                <a:prstGeom prst="rect">
                  <a:avLst/>
                </a:prstGeom>
              </p:spPr>
            </p:pic>
            <p:grpSp>
              <p:nvGrpSpPr>
                <p:cNvPr id="24" name="Groupe 23">
                  <a:extLst>
                    <a:ext uri="{FF2B5EF4-FFF2-40B4-BE49-F238E27FC236}">
                      <a16:creationId xmlns:a16="http://schemas.microsoft.com/office/drawing/2014/main" id="{D4E3C729-098A-65C8-A039-7F904F39839F}"/>
                    </a:ext>
                  </a:extLst>
                </p:cNvPr>
                <p:cNvGrpSpPr/>
                <p:nvPr/>
              </p:nvGrpSpPr>
              <p:grpSpPr>
                <a:xfrm>
                  <a:off x="8139203" y="4307457"/>
                  <a:ext cx="3612523" cy="897147"/>
                  <a:chOff x="8139203" y="4307457"/>
                  <a:chExt cx="3612523" cy="897147"/>
                </a:xfrm>
              </p:grpSpPr>
              <p:sp>
                <p:nvSpPr>
                  <p:cNvPr id="20" name="Rectangle 19">
                    <a:extLst>
                      <a:ext uri="{FF2B5EF4-FFF2-40B4-BE49-F238E27FC236}">
                        <a16:creationId xmlns:a16="http://schemas.microsoft.com/office/drawing/2014/main" id="{B83B1385-DD08-DEDB-B755-C44BE72F8D5E}"/>
                      </a:ext>
                    </a:extLst>
                  </p:cNvPr>
                  <p:cNvSpPr/>
                  <p:nvPr/>
                </p:nvSpPr>
                <p:spPr>
                  <a:xfrm>
                    <a:off x="8139203" y="4307457"/>
                    <a:ext cx="3181278" cy="897147"/>
                  </a:xfrm>
                  <a:prstGeom prst="rect">
                    <a:avLst/>
                  </a:prstGeom>
                  <a:solidFill>
                    <a:srgbClr val="EA4335">
                      <a:alpha val="50196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dirty="0"/>
                  </a:p>
                </p:txBody>
              </p:sp>
              <p:cxnSp>
                <p:nvCxnSpPr>
                  <p:cNvPr id="22" name="Connecteur droit avec flèche 21">
                    <a:extLst>
                      <a:ext uri="{FF2B5EF4-FFF2-40B4-BE49-F238E27FC236}">
                        <a16:creationId xmlns:a16="http://schemas.microsoft.com/office/drawing/2014/main" id="{F9912B87-8D2E-78BF-BCE3-A2DB7031E74C}"/>
                      </a:ext>
                    </a:extLst>
                  </p:cNvPr>
                  <p:cNvCxnSpPr/>
                  <p:nvPr/>
                </p:nvCxnSpPr>
                <p:spPr>
                  <a:xfrm>
                    <a:off x="11445646" y="4321670"/>
                    <a:ext cx="0" cy="848341"/>
                  </a:xfrm>
                  <a:prstGeom prst="straightConnector1">
                    <a:avLst/>
                  </a:prstGeom>
                  <a:ln>
                    <a:solidFill>
                      <a:srgbClr val="EA4335"/>
                    </a:solidFill>
                    <a:headEnd type="triangle"/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3" name="ZoneTexte 22">
                    <a:extLst>
                      <a:ext uri="{FF2B5EF4-FFF2-40B4-BE49-F238E27FC236}">
                        <a16:creationId xmlns:a16="http://schemas.microsoft.com/office/drawing/2014/main" id="{58849A0B-047D-12D4-9D64-33291CE5B21F}"/>
                      </a:ext>
                    </a:extLst>
                  </p:cNvPr>
                  <p:cNvSpPr txBox="1"/>
                  <p:nvPr/>
                </p:nvSpPr>
                <p:spPr>
                  <a:xfrm>
                    <a:off x="11411011" y="4505941"/>
                    <a:ext cx="340715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fr-FR" dirty="0">
                        <a:solidFill>
                          <a:srgbClr val="EA4335"/>
                        </a:solidFill>
                      </a:rPr>
                      <a:t>?</a:t>
                    </a:r>
                  </a:p>
                </p:txBody>
              </p:sp>
            </p:grpSp>
          </p:grp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CDE724AA-1EFE-D56A-77B5-D04C7B94AEF7}"/>
                  </a:ext>
                </a:extLst>
              </p:cNvPr>
              <p:cNvSpPr/>
              <p:nvPr/>
            </p:nvSpPr>
            <p:spPr>
              <a:xfrm>
                <a:off x="9371012" y="2755899"/>
                <a:ext cx="1328738" cy="83185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F1FA5AE-535B-6CDC-D9A6-7A79E11BC177}"/>
                </a:ext>
              </a:extLst>
            </p:cNvPr>
            <p:cNvSpPr txBox="1"/>
            <p:nvPr/>
          </p:nvSpPr>
          <p:spPr>
            <a:xfrm>
              <a:off x="9313862" y="2717853"/>
              <a:ext cx="1328738" cy="90794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spcBef>
                  <a:spcPts val="100"/>
                </a:spcBef>
                <a:spcAft>
                  <a:spcPts val="100"/>
                </a:spcAft>
              </a:pPr>
              <a:r>
                <a:rPr lang="fr-FR" sz="1200" dirty="0">
                  <a:latin typeface="Arial" panose="020B0604020202020204" pitchFamily="34" charset="0"/>
                  <a:cs typeface="Arial" panose="020B0604020202020204" pitchFamily="34" charset="0"/>
                </a:rPr>
                <a:t>Trial &amp; </a:t>
              </a:r>
              <a:r>
                <a:rPr lang="fr-FR" sz="1200" dirty="0" err="1">
                  <a:latin typeface="Arial" panose="020B0604020202020204" pitchFamily="34" charset="0"/>
                  <a:cs typeface="Arial" panose="020B0604020202020204" pitchFamily="34" charset="0"/>
                </a:rPr>
                <a:t>Error</a:t>
              </a:r>
              <a:endParaRPr lang="fr-FR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>
                <a:spcBef>
                  <a:spcPts val="100"/>
                </a:spcBef>
                <a:spcAft>
                  <a:spcPts val="100"/>
                </a:spcAft>
              </a:pPr>
              <a:r>
                <a:rPr lang="fr-FR" sz="1200" dirty="0">
                  <a:latin typeface="Arial" panose="020B0604020202020204" pitchFamily="34" charset="0"/>
                  <a:cs typeface="Arial" panose="020B0604020202020204" pitchFamily="34" charset="0"/>
                </a:rPr>
                <a:t>Trial &amp; </a:t>
              </a:r>
              <a:r>
                <a:rPr lang="fr-FR" sz="1200" dirty="0" err="1">
                  <a:latin typeface="Arial" panose="020B0604020202020204" pitchFamily="34" charset="0"/>
                  <a:cs typeface="Arial" panose="020B0604020202020204" pitchFamily="34" charset="0"/>
                </a:rPr>
                <a:t>Error</a:t>
              </a:r>
              <a:r>
                <a:rPr lang="fr-FR" sz="1200" dirty="0">
                  <a:latin typeface="Arial" panose="020B0604020202020204" pitchFamily="34" charset="0"/>
                  <a:cs typeface="Arial" panose="020B0604020202020204" pitchFamily="34" charset="0"/>
                </a:rPr>
                <a:t> fit</a:t>
              </a:r>
            </a:p>
            <a:p>
              <a:pPr>
                <a:spcBef>
                  <a:spcPts val="100"/>
                </a:spcBef>
                <a:spcAft>
                  <a:spcPts val="100"/>
                </a:spcAft>
              </a:pPr>
              <a:r>
                <a:rPr lang="fr-FR" sz="1200" dirty="0">
                  <a:latin typeface="Arial" panose="020B0604020202020204" pitchFamily="34" charset="0"/>
                  <a:cs typeface="Arial" panose="020B0604020202020204" pitchFamily="34" charset="0"/>
                </a:rPr>
                <a:t>Obstruction</a:t>
              </a:r>
            </a:p>
            <a:p>
              <a:pPr>
                <a:spcBef>
                  <a:spcPts val="100"/>
                </a:spcBef>
                <a:spcAft>
                  <a:spcPts val="100"/>
                </a:spcAft>
              </a:pPr>
              <a:r>
                <a:rPr lang="fr-FR" sz="1200" dirty="0">
                  <a:latin typeface="Arial" panose="020B0604020202020204" pitchFamily="34" charset="0"/>
                  <a:cs typeface="Arial" panose="020B0604020202020204" pitchFamily="34" charset="0"/>
                </a:rPr>
                <a:t>Obstruction fit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408B3EE2-2FE7-50E7-DEFC-82B63CF481AF}"/>
              </a:ext>
            </a:extLst>
          </p:cNvPr>
          <p:cNvGrpSpPr/>
          <p:nvPr/>
        </p:nvGrpSpPr>
        <p:grpSpPr>
          <a:xfrm>
            <a:off x="5756461" y="2893430"/>
            <a:ext cx="6129863" cy="1306585"/>
            <a:chOff x="1739712" y="2747019"/>
            <a:chExt cx="6129863" cy="1306585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70DAF79-D7AC-CD91-EF6C-920B4EA69D77}"/>
                </a:ext>
              </a:extLst>
            </p:cNvPr>
            <p:cNvSpPr/>
            <p:nvPr/>
          </p:nvSpPr>
          <p:spPr>
            <a:xfrm>
              <a:off x="2152825" y="2747019"/>
              <a:ext cx="1268555" cy="62864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8" name="Groupe 30">
              <a:extLst>
                <a:ext uri="{FF2B5EF4-FFF2-40B4-BE49-F238E27FC236}">
                  <a16:creationId xmlns:a16="http://schemas.microsoft.com/office/drawing/2014/main" id="{457F0001-4CEB-8841-1381-CF15DA2F9C0B}"/>
                </a:ext>
              </a:extLst>
            </p:cNvPr>
            <p:cNvGrpSpPr/>
            <p:nvPr/>
          </p:nvGrpSpPr>
          <p:grpSpPr>
            <a:xfrm>
              <a:off x="1739712" y="3619806"/>
              <a:ext cx="6129863" cy="433798"/>
              <a:chOff x="8135100" y="4371826"/>
              <a:chExt cx="3582430" cy="369332"/>
            </a:xfrm>
          </p:grpSpPr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E799F8E9-CD4C-83F7-0770-2D355366C541}"/>
                  </a:ext>
                </a:extLst>
              </p:cNvPr>
              <p:cNvSpPr/>
              <p:nvPr/>
            </p:nvSpPr>
            <p:spPr>
              <a:xfrm>
                <a:off x="8135100" y="4521505"/>
                <a:ext cx="3190184" cy="69975"/>
              </a:xfrm>
              <a:prstGeom prst="rect">
                <a:avLst/>
              </a:prstGeom>
              <a:solidFill>
                <a:srgbClr val="EA4335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cxnSp>
            <p:nvCxnSpPr>
              <p:cNvPr id="30" name="Connecteur droit avec flèche 32">
                <a:extLst>
                  <a:ext uri="{FF2B5EF4-FFF2-40B4-BE49-F238E27FC236}">
                    <a16:creationId xmlns:a16="http://schemas.microsoft.com/office/drawing/2014/main" id="{F7FAE4C5-FB3D-A025-8D6F-0A46466932C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68729" y="4478100"/>
                <a:ext cx="0" cy="164962"/>
              </a:xfrm>
              <a:prstGeom prst="straightConnector1">
                <a:avLst/>
              </a:prstGeom>
              <a:ln>
                <a:solidFill>
                  <a:srgbClr val="EA4335"/>
                </a:solidFill>
                <a:headEnd type="triangl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ZoneTexte 33">
                <a:extLst>
                  <a:ext uri="{FF2B5EF4-FFF2-40B4-BE49-F238E27FC236}">
                    <a16:creationId xmlns:a16="http://schemas.microsoft.com/office/drawing/2014/main" id="{DC01DB34-3DC4-83AE-2892-D4D7CA5CCDB7}"/>
                  </a:ext>
                </a:extLst>
              </p:cNvPr>
              <p:cNvSpPr txBox="1"/>
              <p:nvPr/>
            </p:nvSpPr>
            <p:spPr>
              <a:xfrm>
                <a:off x="11376815" y="4371826"/>
                <a:ext cx="34071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>
                    <a:solidFill>
                      <a:srgbClr val="EA4335"/>
                    </a:solidFill>
                  </a:rPr>
                  <a:t>?</a:t>
                </a:r>
              </a:p>
            </p:txBody>
          </p:sp>
        </p:grpSp>
      </p:grpSp>
      <p:sp>
        <p:nvSpPr>
          <p:cNvPr id="6" name="Rectangle : coins arrondis 4">
            <a:extLst>
              <a:ext uri="{FF2B5EF4-FFF2-40B4-BE49-F238E27FC236}">
                <a16:creationId xmlns:a16="http://schemas.microsoft.com/office/drawing/2014/main" id="{B532AD3A-BB87-47AB-A3F2-85D518F0F363}"/>
              </a:ext>
            </a:extLst>
          </p:cNvPr>
          <p:cNvSpPr/>
          <p:nvPr/>
        </p:nvSpPr>
        <p:spPr>
          <a:xfrm>
            <a:off x="31113" y="6534660"/>
            <a:ext cx="4857032" cy="281552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Ubuntu" panose="020B0504030602030204" pitchFamily="34" charset="0"/>
              </a:rPr>
              <a:t>Vincent Foriel – LIFE 2025</a:t>
            </a:r>
            <a:endParaRPr lang="fr-FR" sz="1400" dirty="0">
              <a:solidFill>
                <a:schemeClr val="bg1">
                  <a:lumMod val="50000"/>
                </a:schemeClr>
              </a:solidFill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9846402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1F4563-B574-7EBB-95DD-606EB5B713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FA3F3C7-0BB5-91D8-BFAE-B2E33E112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Output data </a:t>
            </a:r>
            <a:r>
              <a:rPr lang="fr-FR" dirty="0" err="1"/>
              <a:t>analysis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5820DEB-D66B-CFA2-011E-F168B3BAAC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6395609" cy="4351338"/>
          </a:xfrm>
        </p:spPr>
        <p:txBody>
          <a:bodyPr/>
          <a:lstStyle/>
          <a:p>
            <a:r>
              <a:rPr lang="fr-FR" dirty="0"/>
              <a:t>Kernel outputs </a:t>
            </a:r>
            <a:r>
              <a:rPr lang="fr-FR" dirty="0" err="1"/>
              <a:t>follows</a:t>
            </a:r>
            <a:r>
              <a:rPr lang="fr-FR" dirty="0"/>
              <a:t> an </a:t>
            </a:r>
            <a:r>
              <a:rPr lang="fr-FR" b="1" dirty="0" err="1"/>
              <a:t>unknown</a:t>
            </a:r>
            <a:r>
              <a:rPr lang="fr-FR" b="1" dirty="0"/>
              <a:t> distribution</a:t>
            </a:r>
          </a:p>
          <a:p>
            <a:r>
              <a:rPr lang="fr-FR" dirty="0"/>
              <a:t>In practice, </a:t>
            </a:r>
            <a:r>
              <a:rPr lang="fr-FR" b="1" dirty="0"/>
              <a:t>SNR &lt;&lt; 1</a:t>
            </a:r>
          </a:p>
          <a:p>
            <a:r>
              <a:rPr lang="fr-FR" dirty="0" err="1"/>
              <a:t>Searching</a:t>
            </a:r>
            <a:r>
              <a:rPr lang="fr-FR" dirty="0"/>
              <a:t> for </a:t>
            </a:r>
            <a:r>
              <a:rPr lang="fr-FR" dirty="0" err="1"/>
              <a:t>most</a:t>
            </a:r>
            <a:r>
              <a:rPr lang="fr-FR" dirty="0"/>
              <a:t> efficient </a:t>
            </a:r>
            <a:r>
              <a:rPr lang="fr-FR" b="1" dirty="0" err="1"/>
              <a:t>specific</a:t>
            </a:r>
            <a:r>
              <a:rPr lang="fr-FR" dirty="0"/>
              <a:t> </a:t>
            </a:r>
            <a:r>
              <a:rPr lang="fr-FR" dirty="0" err="1"/>
              <a:t>statistical</a:t>
            </a:r>
            <a:r>
              <a:rPr lang="fr-FR" dirty="0"/>
              <a:t> test</a:t>
            </a:r>
          </a:p>
        </p:txBody>
      </p:sp>
      <p:pic>
        <p:nvPicPr>
          <p:cNvPr id="4" name="Picture 11">
            <a:extLst>
              <a:ext uri="{FF2B5EF4-FFF2-40B4-BE49-F238E27FC236}">
                <a16:creationId xmlns:a16="http://schemas.microsoft.com/office/drawing/2014/main" id="{FE842E43-3837-7F1C-7357-DFDB91CEA19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5405" r="-1"/>
          <a:stretch>
            <a:fillRect/>
          </a:stretch>
        </p:blipFill>
        <p:spPr>
          <a:xfrm>
            <a:off x="9157504" y="2225054"/>
            <a:ext cx="2295383" cy="2673013"/>
          </a:xfrm>
          <a:prstGeom prst="rect">
            <a:avLst/>
          </a:prstGeom>
        </p:spPr>
      </p:pic>
      <p:pic>
        <p:nvPicPr>
          <p:cNvPr id="6" name="Picture 7">
            <a:extLst>
              <a:ext uri="{FF2B5EF4-FFF2-40B4-BE49-F238E27FC236}">
                <a16:creationId xmlns:a16="http://schemas.microsoft.com/office/drawing/2014/main" id="{70A455D1-512E-860D-5DE9-8FB905125BD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58679"/>
          <a:stretch>
            <a:fillRect/>
          </a:stretch>
        </p:blipFill>
        <p:spPr>
          <a:xfrm>
            <a:off x="7420208" y="2331712"/>
            <a:ext cx="1737296" cy="26730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726E63E-AE86-AE87-8DEC-42D1DDE6C4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3541049"/>
            <a:ext cx="6081266" cy="2199351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569CD2B7-1B69-3CD0-C067-1EAD39F91D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9025" y="1825625"/>
            <a:ext cx="3914775" cy="3914775"/>
          </a:xfrm>
          <a:prstGeom prst="rect">
            <a:avLst/>
          </a:prstGeom>
        </p:spPr>
      </p:pic>
      <p:sp>
        <p:nvSpPr>
          <p:cNvPr id="8" name="Rectangle : coins arrondis 4">
            <a:extLst>
              <a:ext uri="{FF2B5EF4-FFF2-40B4-BE49-F238E27FC236}">
                <a16:creationId xmlns:a16="http://schemas.microsoft.com/office/drawing/2014/main" id="{E76F1089-F707-3753-E8BD-BD65C33CB987}"/>
              </a:ext>
            </a:extLst>
          </p:cNvPr>
          <p:cNvSpPr/>
          <p:nvPr/>
        </p:nvSpPr>
        <p:spPr>
          <a:xfrm>
            <a:off x="31113" y="6534660"/>
            <a:ext cx="4857032" cy="281552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Ubuntu" panose="020B0504030602030204" pitchFamily="34" charset="0"/>
              </a:rPr>
              <a:t>Vincent Foriel – LIFE 2025</a:t>
            </a:r>
            <a:endParaRPr lang="fr-FR" sz="1400" dirty="0">
              <a:solidFill>
                <a:schemeClr val="bg1">
                  <a:lumMod val="50000"/>
                </a:schemeClr>
              </a:solidFill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4322073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Personnalisé 1">
      <a:majorFont>
        <a:latin typeface="Ubuntu"/>
        <a:ea typeface=""/>
        <a:cs typeface=""/>
      </a:majorFont>
      <a:minorFont>
        <a:latin typeface="Ubuntu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2940</TotalTime>
  <Words>1207</Words>
  <Application>Microsoft Office PowerPoint</Application>
  <PresentationFormat>Grand écran</PresentationFormat>
  <Paragraphs>252</Paragraphs>
  <Slides>18</Slides>
  <Notes>10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18</vt:i4>
      </vt:variant>
    </vt:vector>
  </HeadingPairs>
  <TitlesOfParts>
    <vt:vector size="23" baseType="lpstr">
      <vt:lpstr>Aptos</vt:lpstr>
      <vt:lpstr>Arial</vt:lpstr>
      <vt:lpstr>Cambria Math</vt:lpstr>
      <vt:lpstr>Ubuntu</vt:lpstr>
      <vt:lpstr>Thème Office</vt:lpstr>
      <vt:lpstr>PUSHING EXOPLANET DETECTION CAPABILITY USING TUNABLE KERNEL-NULLING</vt:lpstr>
      <vt:lpstr>Nulling &amp; Kernel-Nulling</vt:lpstr>
      <vt:lpstr>Phase aberration sources</vt:lpstr>
      <vt:lpstr>Photonic technology</vt:lpstr>
      <vt:lpstr>Multi Mode Interferometer (MMI)</vt:lpstr>
      <vt:lpstr>Tunable architecture</vt:lpstr>
      <vt:lpstr>Two calibration approaches</vt:lpstr>
      <vt:lpstr>Comparison</vt:lpstr>
      <vt:lpstr>Output data analysis</vt:lpstr>
      <vt:lpstr>Detection capability</vt:lpstr>
      <vt:lpstr>Conclusion</vt:lpstr>
      <vt:lpstr>Thank you!</vt:lpstr>
      <vt:lpstr>Backup slide Obstruction approach</vt:lpstr>
      <vt:lpstr>Backup slide Trial &amp; Error approach</vt:lpstr>
      <vt:lpstr>Backup slide Kernel-Nulling</vt:lpstr>
      <vt:lpstr>Backup slide MMI: Multi Mode Interferometer</vt:lpstr>
      <vt:lpstr>Backup slide Thermo-optic phase shifters</vt:lpstr>
      <vt:lpstr>Backup slide Output data analysis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Vincent Foriel</dc:creator>
  <cp:lastModifiedBy>Vincent Foriel</cp:lastModifiedBy>
  <cp:revision>157</cp:revision>
  <dcterms:created xsi:type="dcterms:W3CDTF">2025-01-28T14:29:09Z</dcterms:created>
  <dcterms:modified xsi:type="dcterms:W3CDTF">2025-11-20T10:53:18Z</dcterms:modified>
</cp:coreProperties>
</file>